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Lst>
  <p:notesMasterIdLst>
    <p:notesMasterId r:id="rId29"/>
  </p:notesMasterIdLst>
  <p:sldIdLst>
    <p:sldId id="256" r:id="rId2"/>
    <p:sldId id="257" r:id="rId3"/>
    <p:sldId id="258" r:id="rId4"/>
    <p:sldId id="259" r:id="rId5"/>
    <p:sldId id="260" r:id="rId6"/>
    <p:sldId id="281" r:id="rId7"/>
    <p:sldId id="282" r:id="rId8"/>
    <p:sldId id="261" r:id="rId9"/>
    <p:sldId id="263" r:id="rId10"/>
    <p:sldId id="262" r:id="rId11"/>
    <p:sldId id="264" r:id="rId12"/>
    <p:sldId id="266" r:id="rId13"/>
    <p:sldId id="278" r:id="rId14"/>
    <p:sldId id="277" r:id="rId15"/>
    <p:sldId id="279" r:id="rId16"/>
    <p:sldId id="280" r:id="rId17"/>
    <p:sldId id="273" r:id="rId18"/>
    <p:sldId id="267" r:id="rId19"/>
    <p:sldId id="268" r:id="rId20"/>
    <p:sldId id="269" r:id="rId21"/>
    <p:sldId id="283" r:id="rId22"/>
    <p:sldId id="270" r:id="rId23"/>
    <p:sldId id="271" r:id="rId24"/>
    <p:sldId id="272" r:id="rId25"/>
    <p:sldId id="275" r:id="rId26"/>
    <p:sldId id="274"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28E103-4050-5444-1674-360352E3FBFC}" v="365" dt="2023-10-25T17:38:15.078"/>
    <p1510:client id="{02EA8B8F-DC97-74CE-4FF1-BD9DB13CF2A4}" v="83" dt="2023-11-06T22:36:40.812"/>
    <p1510:client id="{1192D0B2-70B2-4C4C-84D3-651B9B6A02D0}" v="639" dt="2023-10-30T23:36:30.293"/>
    <p1510:client id="{13C816A3-0F0B-03D8-1CDC-592B21C17591}" v="29" dt="2023-11-03T11:45:58.265"/>
    <p1510:client id="{17975E71-5866-70A5-EF78-4D261C863343}" v="94" dt="2023-11-08T23:34:31.737"/>
    <p1510:client id="{30DE3D3D-B4F4-9590-05A6-71F62F39914C}" v="115" dt="2023-11-08T18:34:09.767"/>
    <p1510:client id="{37E64269-39F7-517D-9B42-A002F6836538}" v="23" dt="2023-11-03T00:44:54.585"/>
    <p1510:client id="{387CA29A-7A25-A1DA-20BA-FB821E978224}" v="33" dt="2023-10-25T23:07:49.808"/>
    <p1510:client id="{39F4F635-63F7-D0D1-1878-4DF76B6F97E0}" v="167" dt="2023-11-08T01:56:42.205"/>
    <p1510:client id="{3A4DC783-7E93-0726-5B06-8747AD320423}" v="226" dt="2023-11-07T23:11:03.175"/>
    <p1510:client id="{3B72BB85-EB6D-48E8-1E0A-64730AFF25C3}" v="34" dt="2023-11-08T23:53:22.119"/>
    <p1510:client id="{41D39488-7198-D909-0653-8EBD6107BFCD}" v="251" dt="2023-10-27T23:46:19.814"/>
    <p1510:client id="{4B99F30D-47BD-5B3F-0462-1987853BD530}" v="1406" dt="2023-10-25T02:08:42.194"/>
    <p1510:client id="{4F40748D-6E40-313E-B6C5-384C3CED03AD}" v="242" dt="2023-11-03T21:44:15.800"/>
    <p1510:client id="{721AA344-F9E7-1CEE-0F27-15DD274D3077}" v="792" dt="2023-10-24T00:05:01.502"/>
    <p1510:client id="{77832F88-1492-07DC-BA3B-E821C7EB7071}" v="2" dt="2023-11-08T22:35:02.496"/>
    <p1510:client id="{81D2086B-10C1-F708-5841-462602DCBAFE}" v="114" dt="2023-10-25T23:40:44.616"/>
    <p1510:client id="{8A9F6BEF-C6EB-F38D-BDA1-FD02ED1E97F2}" v="17" dt="2023-11-05T01:44:52.707"/>
    <p1510:client id="{9090AB80-A747-359E-F33A-0E73ADABFD81}" v="2" dt="2023-10-22T23:28:11.500"/>
    <p1510:client id="{A1AC78CE-4179-C6A1-9F44-2B8453EE0FB7}" v="39" dt="2023-10-27T02:26:58.254"/>
    <p1510:client id="{B27BEF1E-3433-5BB0-FAD2-20442A2F1F23}" v="158" dt="2023-11-08T06:33:22.005"/>
    <p1510:client id="{B783BFE2-2CA6-7FD8-6C49-3B103BD1950D}" v="277" dt="2023-11-08T06:15:36.902"/>
    <p1510:client id="{BB508C40-73C9-DA97-4D91-61594FD16523}" v="30" dt="2023-11-04T05:10:15.190"/>
    <p1510:client id="{BBB22D09-EC96-4EF8-D89E-ACBAF6FA7F42}" v="500" dt="2023-11-08T04:56:43.652"/>
    <p1510:client id="{BC19C27E-403F-A693-1D6E-88A84B9FCDC8}" v="28" dt="2023-11-08T04:25:23.503"/>
    <p1510:client id="{E0EDD54F-42B8-4C3F-9ACE-E2E70E65ABF8}" v="142" dt="2023-10-18T16:54:21.373"/>
    <p1510:client id="{F3954AFC-9BCE-2A48-C0A1-246AC1D83C25}" v="408" dt="2023-11-08T23:51:57.349"/>
    <p1510:client id="{F3D78BAB-492B-EC91-DBC6-1C56E5E1B839}" v="96" dt="2023-11-08T02:31:22.075"/>
    <p1510:client id="{FC2C4AC2-3D0E-F223-62A5-92C3131489EE}" v="3" dt="2023-11-08T05:02:55.0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1A66C7-3159-4E63-B6C7-95270C839BCE}" type="datetimeFigureOut">
              <a:t>11/16/2023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C1AEB9-62A0-4877-A3FB-D783450E483B}" type="slidenum">
              <a:t>‹#›</a:t>
            </a:fld>
            <a:endParaRPr lang="en-US"/>
          </a:p>
        </p:txBody>
      </p:sp>
    </p:spTree>
    <p:extLst>
      <p:ext uri="{BB962C8B-B14F-4D97-AF65-F5344CB8AC3E}">
        <p14:creationId xmlns:p14="http://schemas.microsoft.com/office/powerpoint/2010/main" val="2520286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Rehabilitation recovery time after an injury is often prolonged due to patients incorrectly performing their physical exercises at home. Without proper real time feedback, it is difficult for patients to progress towards total recovery. And since physical therapy is so expensive, any extra time spent with physical therapists procure additional costs. Our project aims to help solve this problem by creating a deep learning model that will analyze uploaded videos by the client of them completing exercises, and then will provide detailed feedback consisting of an accuracy rating and steps to improve!</a:t>
            </a:r>
          </a:p>
          <a:p>
            <a:endParaRPr lang="en-US">
              <a:cs typeface="Calibri"/>
            </a:endParaRPr>
          </a:p>
        </p:txBody>
      </p:sp>
      <p:sp>
        <p:nvSpPr>
          <p:cNvPr id="4" name="Slide Number Placeholder 3"/>
          <p:cNvSpPr>
            <a:spLocks noGrp="1"/>
          </p:cNvSpPr>
          <p:nvPr>
            <p:ph type="sldNum" sz="quarter" idx="5"/>
          </p:nvPr>
        </p:nvSpPr>
        <p:spPr/>
        <p:txBody>
          <a:bodyPr/>
          <a:lstStyle/>
          <a:p>
            <a:fld id="{5AC1AEB9-62A0-4877-A3FB-D783450E483B}" type="slidenum">
              <a:t>4</a:t>
            </a:fld>
            <a:endParaRPr lang="en-US"/>
          </a:p>
        </p:txBody>
      </p:sp>
    </p:spTree>
    <p:extLst>
      <p:ext uri="{BB962C8B-B14F-4D97-AF65-F5344CB8AC3E}">
        <p14:creationId xmlns:p14="http://schemas.microsoft.com/office/powerpoint/2010/main" val="2064369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student can implement a different library for pose estimation, which can be used for comparing the results and evaluating the different pose estimation methods "</a:t>
            </a:r>
          </a:p>
        </p:txBody>
      </p:sp>
      <p:sp>
        <p:nvSpPr>
          <p:cNvPr id="4" name="Slide Number Placeholder 3"/>
          <p:cNvSpPr>
            <a:spLocks noGrp="1"/>
          </p:cNvSpPr>
          <p:nvPr>
            <p:ph type="sldNum" sz="quarter" idx="5"/>
          </p:nvPr>
        </p:nvSpPr>
        <p:spPr/>
        <p:txBody>
          <a:bodyPr/>
          <a:lstStyle/>
          <a:p>
            <a:fld id="{5AC1AEB9-62A0-4877-A3FB-D783450E483B}" type="slidenum">
              <a:t>12</a:t>
            </a:fld>
            <a:endParaRPr lang="en-US"/>
          </a:p>
        </p:txBody>
      </p:sp>
    </p:spTree>
    <p:extLst>
      <p:ext uri="{BB962C8B-B14F-4D97-AF65-F5344CB8AC3E}">
        <p14:creationId xmlns:p14="http://schemas.microsoft.com/office/powerpoint/2010/main" val="1126933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71543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94329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3459000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94911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02503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56016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31746503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14885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77486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7480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146587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44900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49000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55611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3352030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87237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11/16/2023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43307393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huggingface.co/spaces/OpenMotionLab/MotionGP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vandalsuidaho-my.sharepoint.com/:v:/r/personal/mead9103_vandals_uidaho_edu/Documents/Documents/2023-2024/Capstone%20Project/26-Physical-Rehabilitation/running/1stDeepSquat.avi?csf=1&amp;web=1&amp;nav=eyJyZWZlcnJhbEluZm8iOnsicmVmZXJyYWxBcHAiOiJPbmVEcml2ZUZvckJ1c2luZXNzIiwicmVmZXJyYWxBcHBQbGF0Zm9ybSI6IldlYiIsInJlZmVycmFsTW9kZSI6InZpZXciLCJyZWZlcnJhbFZpZXciOiJNeUZpbGVzTGlua0RpcmVjdCJ9fQ&amp;e=9ED8T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vandalsuidaho-my.sharepoint.com/:x:/r/personal/mead9103_vandals_uidaho_edu/_layouts/15/Doc.aspx?sourcedoc=%7B7B6AFB42-7499-4708-BDE2-1FF50774F2DC%7D&amp;file=GANTT_Schedule%20(version%201).xlsx&amp;action=default&amp;mobileredirect=tru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vandalsuidaho-my.sharepoint.com/:x:/r/personal/mead9103_vandals_uidaho_edu/_layouts/15/Doc.aspx?sourcedoc=%7B1706CB63-E366-47A1-AB59-245266CA0062%7D&amp;file=Updated%20Design%20Validation.xlsx&amp;action=default&amp;mobileredirect=tru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26 - AI-enhanced</a:t>
            </a:r>
            <a:r>
              <a:rPr lang="en-US">
                <a:ea typeface="+mj-lt"/>
                <a:cs typeface="+mj-lt"/>
              </a:rPr>
              <a:t> Smart Physical Rehabilitation</a:t>
            </a:r>
            <a:endParaRPr lang="en-US"/>
          </a:p>
        </p:txBody>
      </p:sp>
      <p:sp>
        <p:nvSpPr>
          <p:cNvPr id="3" name="Subtitle 2"/>
          <p:cNvSpPr>
            <a:spLocks noGrp="1"/>
          </p:cNvSpPr>
          <p:nvPr>
            <p:ph type="subTitle" idx="1"/>
          </p:nvPr>
        </p:nvSpPr>
        <p:spPr/>
        <p:txBody>
          <a:bodyPr vert="horz" lIns="91440" tIns="45720" rIns="91440" bIns="45720" rtlCol="0" anchor="t">
            <a:normAutofit/>
          </a:bodyPr>
          <a:lstStyle/>
          <a:p>
            <a:r>
              <a:rPr lang="en-US">
                <a:cs typeface="Calibri"/>
              </a:rPr>
              <a:t>Computer Science: Xian Gao, Molly Meadows, Noah Rieth </a:t>
            </a:r>
          </a:p>
          <a:p>
            <a:r>
              <a:rPr lang="en-US">
                <a:cs typeface="Calibri"/>
              </a:rPr>
              <a:t>Instructor: Bruce Bolden</a:t>
            </a:r>
          </a:p>
          <a:p>
            <a:r>
              <a:rPr lang="en-US">
                <a:cs typeface="Calibri"/>
              </a:rPr>
              <a:t>Clients: Dr. Alexander </a:t>
            </a:r>
            <a:r>
              <a:rPr lang="en-US" err="1">
                <a:cs typeface="Calibri"/>
              </a:rPr>
              <a:t>Vakanski</a:t>
            </a:r>
            <a:r>
              <a:rPr lang="en-US">
                <a:cs typeface="Calibri"/>
              </a:rPr>
              <a:t>, Dr. Min Xian</a:t>
            </a:r>
          </a:p>
        </p:txBody>
      </p:sp>
      <p:sp>
        <p:nvSpPr>
          <p:cNvPr id="4" name="TextBox 3">
            <a:extLst>
              <a:ext uri="{FF2B5EF4-FFF2-40B4-BE49-F238E27FC236}">
                <a16:creationId xmlns:a16="http://schemas.microsoft.com/office/drawing/2014/main" id="{C26EFD8C-B929-8147-1FC8-017717E12FEC}"/>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1</a:t>
            </a:r>
          </a:p>
        </p:txBody>
      </p:sp>
      <p:pic>
        <p:nvPicPr>
          <p:cNvPr id="5" name="Picture 4" descr="A green square with white text and a heart and pulse&#10;&#10;Description automatically generated">
            <a:extLst>
              <a:ext uri="{FF2B5EF4-FFF2-40B4-BE49-F238E27FC236}">
                <a16:creationId xmlns:a16="http://schemas.microsoft.com/office/drawing/2014/main" id="{016DDB70-797F-5C3D-0E1A-828593A7BE71}"/>
              </a:ext>
            </a:extLst>
          </p:cNvPr>
          <p:cNvPicPr>
            <a:picLocks noChangeAspect="1"/>
          </p:cNvPicPr>
          <p:nvPr/>
        </p:nvPicPr>
        <p:blipFill>
          <a:blip r:embed="rId2"/>
          <a:stretch>
            <a:fillRect/>
          </a:stretch>
        </p:blipFill>
        <p:spPr>
          <a:xfrm>
            <a:off x="2683" y="5804682"/>
            <a:ext cx="1089339" cy="1054861"/>
          </a:xfrm>
          <a:prstGeom prst="rect">
            <a:avLst/>
          </a:prstGeom>
        </p:spPr>
      </p:pic>
      <p:pic>
        <p:nvPicPr>
          <p:cNvPr id="6" name="Picture 5">
            <a:extLst>
              <a:ext uri="{FF2B5EF4-FFF2-40B4-BE49-F238E27FC236}">
                <a16:creationId xmlns:a16="http://schemas.microsoft.com/office/drawing/2014/main" id="{CAB5E091-9C53-75FA-6B62-15A5FDE68DEA}"/>
              </a:ext>
            </a:extLst>
          </p:cNvPr>
          <p:cNvPicPr>
            <a:picLocks noChangeAspect="1"/>
          </p:cNvPicPr>
          <p:nvPr/>
        </p:nvPicPr>
        <p:blipFill>
          <a:blip r:embed="rId3"/>
          <a:stretch>
            <a:fillRect/>
          </a:stretch>
        </p:blipFill>
        <p:spPr>
          <a:xfrm>
            <a:off x="9382259" y="6014450"/>
            <a:ext cx="2743200" cy="753383"/>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3659F4-8C0E-7469-E4A5-115DFF8660A4}"/>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10</a:t>
            </a:r>
          </a:p>
        </p:txBody>
      </p:sp>
      <p:sp>
        <p:nvSpPr>
          <p:cNvPr id="8" name="Title 7">
            <a:extLst>
              <a:ext uri="{FF2B5EF4-FFF2-40B4-BE49-F238E27FC236}">
                <a16:creationId xmlns:a16="http://schemas.microsoft.com/office/drawing/2014/main" id="{631D74A2-2059-1805-4666-655C93B22F6D}"/>
              </a:ext>
            </a:extLst>
          </p:cNvPr>
          <p:cNvSpPr>
            <a:spLocks noGrp="1"/>
          </p:cNvSpPr>
          <p:nvPr>
            <p:ph type="title"/>
          </p:nvPr>
        </p:nvSpPr>
        <p:spPr>
          <a:xfrm>
            <a:off x="248038" y="695459"/>
            <a:ext cx="9916752" cy="1320800"/>
          </a:xfrm>
        </p:spPr>
        <p:txBody>
          <a:bodyPr/>
          <a:lstStyle/>
          <a:p>
            <a:r>
              <a:rPr lang="en-US">
                <a:cs typeface="Calibri Light"/>
              </a:rPr>
              <a:t>Initial Plan Ideas: Build Model From Scratch</a:t>
            </a:r>
            <a:endParaRPr lang="en-US"/>
          </a:p>
        </p:txBody>
      </p:sp>
      <p:sp>
        <p:nvSpPr>
          <p:cNvPr id="2" name="TextBox 1">
            <a:extLst>
              <a:ext uri="{FF2B5EF4-FFF2-40B4-BE49-F238E27FC236}">
                <a16:creationId xmlns:a16="http://schemas.microsoft.com/office/drawing/2014/main" id="{CD14C791-5749-0F5B-0951-9623701B9968}"/>
              </a:ext>
            </a:extLst>
          </p:cNvPr>
          <p:cNvSpPr txBox="1"/>
          <p:nvPr/>
        </p:nvSpPr>
        <p:spPr>
          <a:xfrm>
            <a:off x="609061" y="5132767"/>
            <a:ext cx="2315513" cy="64633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Extract skeletal data</a:t>
            </a:r>
          </a:p>
        </p:txBody>
      </p:sp>
      <p:sp>
        <p:nvSpPr>
          <p:cNvPr id="7" name="TextBox 6">
            <a:extLst>
              <a:ext uri="{FF2B5EF4-FFF2-40B4-BE49-F238E27FC236}">
                <a16:creationId xmlns:a16="http://schemas.microsoft.com/office/drawing/2014/main" id="{52A7C703-D62B-53F2-3C11-B03598B748F6}"/>
              </a:ext>
            </a:extLst>
          </p:cNvPr>
          <p:cNvSpPr txBox="1"/>
          <p:nvPr/>
        </p:nvSpPr>
        <p:spPr>
          <a:xfrm>
            <a:off x="3463878" y="4757132"/>
            <a:ext cx="2315513" cy="120032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Use our own training model to categorize which exercise was input</a:t>
            </a:r>
          </a:p>
        </p:txBody>
      </p:sp>
      <p:sp>
        <p:nvSpPr>
          <p:cNvPr id="9" name="TextBox 8">
            <a:extLst>
              <a:ext uri="{FF2B5EF4-FFF2-40B4-BE49-F238E27FC236}">
                <a16:creationId xmlns:a16="http://schemas.microsoft.com/office/drawing/2014/main" id="{1463F94D-0E19-0808-BA17-B50BE2527968}"/>
              </a:ext>
            </a:extLst>
          </p:cNvPr>
          <p:cNvSpPr txBox="1"/>
          <p:nvPr/>
        </p:nvSpPr>
        <p:spPr>
          <a:xfrm>
            <a:off x="6275765" y="4682005"/>
            <a:ext cx="2315513" cy="1477328"/>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Compare the input video to other videos in database (</a:t>
            </a:r>
            <a:r>
              <a:rPr lang="en-US" err="1">
                <a:ea typeface="Calibri"/>
                <a:cs typeface="Calibri"/>
              </a:rPr>
              <a:t>x_train</a:t>
            </a:r>
            <a:r>
              <a:rPr lang="en-US">
                <a:ea typeface="Calibri"/>
                <a:cs typeface="Calibri"/>
              </a:rPr>
              <a:t>, </a:t>
            </a:r>
            <a:r>
              <a:rPr lang="en-US" err="1">
                <a:ea typeface="Calibri"/>
                <a:cs typeface="Calibri"/>
              </a:rPr>
              <a:t>x_test</a:t>
            </a:r>
            <a:r>
              <a:rPr lang="en-US">
                <a:ea typeface="Calibri"/>
                <a:cs typeface="Calibri"/>
              </a:rPr>
              <a:t>, </a:t>
            </a:r>
            <a:r>
              <a:rPr lang="en-US" err="1">
                <a:ea typeface="Calibri"/>
                <a:cs typeface="Calibri"/>
              </a:rPr>
              <a:t>y_train</a:t>
            </a:r>
            <a:r>
              <a:rPr lang="en-US">
                <a:ea typeface="Calibri"/>
                <a:cs typeface="Calibri"/>
              </a:rPr>
              <a:t>, </a:t>
            </a:r>
            <a:r>
              <a:rPr lang="en-US" err="1">
                <a:ea typeface="Calibri"/>
                <a:cs typeface="Calibri"/>
              </a:rPr>
              <a:t>y_test</a:t>
            </a:r>
            <a:r>
              <a:rPr lang="en-US">
                <a:ea typeface="Calibri"/>
                <a:cs typeface="Calibri"/>
              </a:rPr>
              <a:t>)</a:t>
            </a:r>
          </a:p>
        </p:txBody>
      </p:sp>
      <p:sp>
        <p:nvSpPr>
          <p:cNvPr id="10" name="TextBox 9">
            <a:extLst>
              <a:ext uri="{FF2B5EF4-FFF2-40B4-BE49-F238E27FC236}">
                <a16:creationId xmlns:a16="http://schemas.microsoft.com/office/drawing/2014/main" id="{54622518-81A9-F371-FD08-6EF4344BEB23}"/>
              </a:ext>
            </a:extLst>
          </p:cNvPr>
          <p:cNvSpPr txBox="1"/>
          <p:nvPr/>
        </p:nvSpPr>
        <p:spPr>
          <a:xfrm>
            <a:off x="9119850" y="4682004"/>
            <a:ext cx="2315513" cy="1477328"/>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Output an accuracy rating and meaningful feedback to the console</a:t>
            </a:r>
          </a:p>
        </p:txBody>
      </p:sp>
      <p:sp>
        <p:nvSpPr>
          <p:cNvPr id="11" name="TextBox 10">
            <a:extLst>
              <a:ext uri="{FF2B5EF4-FFF2-40B4-BE49-F238E27FC236}">
                <a16:creationId xmlns:a16="http://schemas.microsoft.com/office/drawing/2014/main" id="{C2072D34-DF6B-607F-C65B-DCA9A55D17EC}"/>
              </a:ext>
            </a:extLst>
          </p:cNvPr>
          <p:cNvSpPr txBox="1"/>
          <p:nvPr/>
        </p:nvSpPr>
        <p:spPr>
          <a:xfrm>
            <a:off x="375633" y="1612541"/>
            <a:ext cx="10249436" cy="29597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defTabSz="457200">
              <a:spcBef>
                <a:spcPts val="1000"/>
              </a:spcBef>
              <a:buClr>
                <a:schemeClr val="accent1"/>
              </a:buClr>
              <a:buSzPct val="80000"/>
              <a:buFont typeface="Wingdings 3" charset="2"/>
              <a:buChar char=""/>
            </a:pPr>
            <a:r>
              <a:rPr lang="en-US">
                <a:solidFill>
                  <a:schemeClr val="tx1">
                    <a:lumMod val="75000"/>
                    <a:lumOff val="25000"/>
                  </a:schemeClr>
                </a:solidFill>
                <a:cs typeface="Calibri"/>
              </a:rPr>
              <a:t>Build a python machine learning model from scratch</a:t>
            </a:r>
          </a:p>
          <a:p>
            <a:pPr marL="342900" indent="-342900" defTabSz="457200">
              <a:spcBef>
                <a:spcPts val="1000"/>
              </a:spcBef>
              <a:buClr>
                <a:schemeClr val="accent1"/>
              </a:buClr>
              <a:buSzPct val="80000"/>
              <a:buFont typeface="Wingdings 3" charset="2"/>
              <a:buChar char=""/>
            </a:pPr>
            <a:r>
              <a:rPr lang="en-US">
                <a:solidFill>
                  <a:schemeClr val="tx1">
                    <a:lumMod val="75000"/>
                    <a:lumOff val="25000"/>
                  </a:schemeClr>
                </a:solidFill>
                <a:cs typeface="Calibri"/>
              </a:rPr>
              <a:t>Modeled after using a </a:t>
            </a:r>
            <a:r>
              <a:rPr lang="en-US" err="1">
                <a:solidFill>
                  <a:schemeClr val="tx1">
                    <a:lumMod val="75000"/>
                    <a:lumOff val="25000"/>
                  </a:schemeClr>
                </a:solidFill>
                <a:cs typeface="Calibri"/>
              </a:rPr>
              <a:t>sklearn</a:t>
            </a:r>
            <a:r>
              <a:rPr lang="en-US">
                <a:solidFill>
                  <a:schemeClr val="tx1">
                    <a:lumMod val="75000"/>
                    <a:lumOff val="25000"/>
                  </a:schemeClr>
                </a:solidFill>
                <a:cs typeface="Calibri"/>
              </a:rPr>
              <a:t> database:</a:t>
            </a:r>
          </a:p>
          <a:p>
            <a:pPr marL="800100" lvl="2" indent="-342900" defTabSz="457200">
              <a:spcBef>
                <a:spcPts val="1000"/>
              </a:spcBef>
              <a:buClr>
                <a:schemeClr val="accent1"/>
              </a:buClr>
              <a:buSzPct val="80000"/>
              <a:buFont typeface="Wingdings 3" charset="2"/>
              <a:buChar char=""/>
            </a:pPr>
            <a:r>
              <a:rPr lang="en-US" sz="1400" err="1">
                <a:solidFill>
                  <a:schemeClr val="tx1">
                    <a:lumMod val="75000"/>
                    <a:lumOff val="25000"/>
                  </a:schemeClr>
                </a:solidFill>
                <a:cs typeface="Calibri"/>
              </a:rPr>
              <a:t>X_test</a:t>
            </a:r>
            <a:r>
              <a:rPr lang="en-US" sz="1400">
                <a:solidFill>
                  <a:schemeClr val="tx1">
                    <a:lumMod val="75000"/>
                    <a:lumOff val="25000"/>
                  </a:schemeClr>
                </a:solidFill>
                <a:cs typeface="Calibri"/>
              </a:rPr>
              <a:t>: independent variables (% of database used to test the model )</a:t>
            </a:r>
          </a:p>
          <a:p>
            <a:pPr marL="800100" lvl="2" indent="-342900" defTabSz="457200">
              <a:spcBef>
                <a:spcPts val="1000"/>
              </a:spcBef>
              <a:buClr>
                <a:schemeClr val="accent1"/>
              </a:buClr>
              <a:buSzPct val="80000"/>
              <a:buFont typeface="Wingdings 3" charset="2"/>
              <a:buChar char=""/>
            </a:pPr>
            <a:r>
              <a:rPr lang="en-US" sz="1400" err="1">
                <a:solidFill>
                  <a:schemeClr val="tx1">
                    <a:lumMod val="75000"/>
                    <a:lumOff val="25000"/>
                  </a:schemeClr>
                </a:solidFill>
                <a:cs typeface="Calibri"/>
              </a:rPr>
              <a:t>X_train</a:t>
            </a:r>
            <a:r>
              <a:rPr lang="en-US" sz="1400">
                <a:solidFill>
                  <a:schemeClr val="tx1">
                    <a:lumMod val="75000"/>
                    <a:lumOff val="25000"/>
                  </a:schemeClr>
                </a:solidFill>
                <a:cs typeface="Calibri"/>
              </a:rPr>
              <a:t>: independent variables (% of database used to train the model)</a:t>
            </a:r>
          </a:p>
          <a:p>
            <a:pPr marL="800100" lvl="2" indent="-342900" defTabSz="457200">
              <a:spcBef>
                <a:spcPts val="1000"/>
              </a:spcBef>
              <a:buClr>
                <a:schemeClr val="accent1"/>
              </a:buClr>
              <a:buSzPct val="80000"/>
              <a:buFont typeface="Wingdings 3" charset="2"/>
              <a:buChar char=""/>
            </a:pPr>
            <a:r>
              <a:rPr lang="en-US" sz="1400" err="1">
                <a:solidFill>
                  <a:schemeClr val="tx1">
                    <a:lumMod val="75000"/>
                    <a:lumOff val="25000"/>
                  </a:schemeClr>
                </a:solidFill>
                <a:cs typeface="Calibri"/>
              </a:rPr>
              <a:t>Y_train</a:t>
            </a:r>
            <a:r>
              <a:rPr lang="en-US" sz="1400">
                <a:solidFill>
                  <a:schemeClr val="tx1">
                    <a:lumMod val="75000"/>
                    <a:lumOff val="25000"/>
                  </a:schemeClr>
                </a:solidFill>
                <a:cs typeface="Calibri"/>
              </a:rPr>
              <a:t>: dependent variable generated by the model to be tested against (label)</a:t>
            </a:r>
          </a:p>
          <a:p>
            <a:pPr marL="800100" lvl="2" indent="-342900" defTabSz="457200">
              <a:spcBef>
                <a:spcPts val="1000"/>
              </a:spcBef>
              <a:buClr>
                <a:schemeClr val="accent1"/>
              </a:buClr>
              <a:buSzPct val="80000"/>
              <a:buFont typeface="Wingdings 3" charset="2"/>
              <a:buChar char=""/>
            </a:pPr>
            <a:r>
              <a:rPr lang="en-US" sz="1400" err="1">
                <a:solidFill>
                  <a:schemeClr val="tx1">
                    <a:lumMod val="75000"/>
                    <a:lumOff val="25000"/>
                  </a:schemeClr>
                </a:solidFill>
                <a:cs typeface="Calibri"/>
              </a:rPr>
              <a:t>Y_test</a:t>
            </a:r>
            <a:r>
              <a:rPr lang="en-US" sz="1400">
                <a:solidFill>
                  <a:schemeClr val="tx1">
                    <a:lumMod val="75000"/>
                    <a:lumOff val="25000"/>
                  </a:schemeClr>
                </a:solidFill>
                <a:cs typeface="Calibri"/>
              </a:rPr>
              <a:t>: labels for the test data (compare labels from train to test to see accuracy)</a:t>
            </a:r>
          </a:p>
          <a:p>
            <a:pPr marL="342900" indent="-342900" defTabSz="457200">
              <a:spcBef>
                <a:spcPts val="1000"/>
              </a:spcBef>
              <a:buClr>
                <a:schemeClr val="accent1"/>
              </a:buClr>
              <a:buSzPct val="80000"/>
              <a:buFont typeface="Wingdings 3" charset="2"/>
              <a:buChar char=""/>
            </a:pPr>
            <a:r>
              <a:rPr lang="en-US">
                <a:solidFill>
                  <a:schemeClr val="tx1">
                    <a:lumMod val="75000"/>
                    <a:lumOff val="25000"/>
                  </a:schemeClr>
                </a:solidFill>
                <a:cs typeface="Calibri"/>
              </a:rPr>
              <a:t>Use a deep neural network or a convolutional neural network to train the model</a:t>
            </a:r>
          </a:p>
          <a:p>
            <a:pPr marL="342900" indent="-342900" defTabSz="457200">
              <a:spcBef>
                <a:spcPts val="1000"/>
              </a:spcBef>
              <a:buClr>
                <a:schemeClr val="accent1"/>
              </a:buClr>
              <a:buSzPct val="80000"/>
              <a:buFont typeface="Wingdings 3" charset="2"/>
              <a:buChar char=""/>
            </a:pPr>
            <a:r>
              <a:rPr lang="en-US">
                <a:solidFill>
                  <a:schemeClr val="tx1">
                    <a:lumMod val="75000"/>
                    <a:lumOff val="25000"/>
                  </a:schemeClr>
                </a:solidFill>
                <a:cs typeface="Calibri"/>
              </a:rPr>
              <a:t>Output results to the console</a:t>
            </a:r>
          </a:p>
        </p:txBody>
      </p:sp>
      <p:sp>
        <p:nvSpPr>
          <p:cNvPr id="12" name="Arrow: Right 11">
            <a:extLst>
              <a:ext uri="{FF2B5EF4-FFF2-40B4-BE49-F238E27FC236}">
                <a16:creationId xmlns:a16="http://schemas.microsoft.com/office/drawing/2014/main" id="{E1886980-7383-1FAE-A887-F9D21323BFB1}"/>
              </a:ext>
            </a:extLst>
          </p:cNvPr>
          <p:cNvSpPr/>
          <p:nvPr/>
        </p:nvSpPr>
        <p:spPr>
          <a:xfrm>
            <a:off x="2913845" y="5084472"/>
            <a:ext cx="547352" cy="461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453C742-C59A-48F5-7E38-FF04578E1674}"/>
              </a:ext>
            </a:extLst>
          </p:cNvPr>
          <p:cNvSpPr/>
          <p:nvPr/>
        </p:nvSpPr>
        <p:spPr>
          <a:xfrm>
            <a:off x="5725732" y="5041542"/>
            <a:ext cx="547352" cy="461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0D876D63-F128-94D4-2A2A-435B3AF135AC}"/>
              </a:ext>
            </a:extLst>
          </p:cNvPr>
          <p:cNvSpPr/>
          <p:nvPr/>
        </p:nvSpPr>
        <p:spPr>
          <a:xfrm>
            <a:off x="8580549" y="4998613"/>
            <a:ext cx="547352" cy="461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3943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3659F4-8C0E-7469-E4A5-115DFF8660A4}"/>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11</a:t>
            </a:r>
          </a:p>
        </p:txBody>
      </p:sp>
      <p:sp>
        <p:nvSpPr>
          <p:cNvPr id="8" name="Title 7">
            <a:extLst>
              <a:ext uri="{FF2B5EF4-FFF2-40B4-BE49-F238E27FC236}">
                <a16:creationId xmlns:a16="http://schemas.microsoft.com/office/drawing/2014/main" id="{631D74A2-2059-1805-4666-655C93B22F6D}"/>
              </a:ext>
            </a:extLst>
          </p:cNvPr>
          <p:cNvSpPr>
            <a:spLocks noGrp="1"/>
          </p:cNvSpPr>
          <p:nvPr>
            <p:ph type="title"/>
          </p:nvPr>
        </p:nvSpPr>
        <p:spPr/>
        <p:txBody>
          <a:bodyPr/>
          <a:lstStyle/>
          <a:p>
            <a:r>
              <a:rPr lang="en-US">
                <a:cs typeface="Calibri Light"/>
              </a:rPr>
              <a:t>Pros and Cons of Initial Plan</a:t>
            </a:r>
            <a:endParaRPr lang="en-US"/>
          </a:p>
        </p:txBody>
      </p:sp>
      <p:sp>
        <p:nvSpPr>
          <p:cNvPr id="2" name="Text Placeholder 1">
            <a:extLst>
              <a:ext uri="{FF2B5EF4-FFF2-40B4-BE49-F238E27FC236}">
                <a16:creationId xmlns:a16="http://schemas.microsoft.com/office/drawing/2014/main" id="{4D5E85FE-37E4-958B-DDD7-858B9A0F460F}"/>
              </a:ext>
            </a:extLst>
          </p:cNvPr>
          <p:cNvSpPr>
            <a:spLocks noGrp="1"/>
          </p:cNvSpPr>
          <p:nvPr>
            <p:ph type="body" idx="1"/>
          </p:nvPr>
        </p:nvSpPr>
        <p:spPr>
          <a:xfrm>
            <a:off x="707942" y="1742420"/>
            <a:ext cx="4185623" cy="576262"/>
          </a:xfrm>
        </p:spPr>
        <p:txBody>
          <a:bodyPr/>
          <a:lstStyle/>
          <a:p>
            <a:r>
              <a:rPr lang="en-US">
                <a:ea typeface="Calibri"/>
                <a:cs typeface="Calibri"/>
              </a:rPr>
              <a:t>Pros</a:t>
            </a:r>
            <a:endParaRPr lang="en-US"/>
          </a:p>
        </p:txBody>
      </p:sp>
      <p:sp>
        <p:nvSpPr>
          <p:cNvPr id="3" name="Content Placeholder 2">
            <a:extLst>
              <a:ext uri="{FF2B5EF4-FFF2-40B4-BE49-F238E27FC236}">
                <a16:creationId xmlns:a16="http://schemas.microsoft.com/office/drawing/2014/main" id="{B75FD1B5-407E-134D-9F50-E0715154577C}"/>
              </a:ext>
            </a:extLst>
          </p:cNvPr>
          <p:cNvSpPr>
            <a:spLocks noGrp="1"/>
          </p:cNvSpPr>
          <p:nvPr>
            <p:ph sz="half" idx="2"/>
          </p:nvPr>
        </p:nvSpPr>
        <p:spPr>
          <a:xfrm>
            <a:off x="707942" y="2318682"/>
            <a:ext cx="4185623" cy="3304117"/>
          </a:xfrm>
        </p:spPr>
        <p:txBody>
          <a:bodyPr vert="horz" lIns="91440" tIns="45720" rIns="91440" bIns="45720" rtlCol="0" anchor="t">
            <a:normAutofit/>
          </a:bodyPr>
          <a:lstStyle/>
          <a:p>
            <a:r>
              <a:rPr lang="en-US">
                <a:ea typeface="Calibri"/>
                <a:cs typeface="Calibri"/>
              </a:rPr>
              <a:t>Can create model to do exactly what we want it to</a:t>
            </a:r>
          </a:p>
          <a:p>
            <a:r>
              <a:rPr lang="en-US">
                <a:ea typeface="Calibri"/>
                <a:cs typeface="Calibri"/>
              </a:rPr>
              <a:t>No extra information and unrelated scripts from other projects</a:t>
            </a:r>
          </a:p>
          <a:p>
            <a:r>
              <a:rPr lang="en-US">
                <a:ea typeface="Calibri"/>
                <a:cs typeface="Calibri"/>
              </a:rPr>
              <a:t>More intuitive to start</a:t>
            </a:r>
          </a:p>
        </p:txBody>
      </p:sp>
      <p:sp>
        <p:nvSpPr>
          <p:cNvPr id="4" name="Text Placeholder 3">
            <a:extLst>
              <a:ext uri="{FF2B5EF4-FFF2-40B4-BE49-F238E27FC236}">
                <a16:creationId xmlns:a16="http://schemas.microsoft.com/office/drawing/2014/main" id="{FE894BD4-8E15-DCE6-7114-4CE517695462}"/>
              </a:ext>
            </a:extLst>
          </p:cNvPr>
          <p:cNvSpPr>
            <a:spLocks noGrp="1"/>
          </p:cNvSpPr>
          <p:nvPr>
            <p:ph type="body" sz="quarter" idx="3"/>
          </p:nvPr>
        </p:nvSpPr>
        <p:spPr>
          <a:xfrm>
            <a:off x="5120580" y="1742420"/>
            <a:ext cx="4185618" cy="576262"/>
          </a:xfrm>
        </p:spPr>
        <p:txBody>
          <a:bodyPr/>
          <a:lstStyle/>
          <a:p>
            <a:r>
              <a:rPr lang="en-US">
                <a:ea typeface="Calibri"/>
                <a:cs typeface="Calibri"/>
              </a:rPr>
              <a:t>Cons</a:t>
            </a:r>
            <a:endParaRPr lang="en-US"/>
          </a:p>
        </p:txBody>
      </p:sp>
      <p:sp>
        <p:nvSpPr>
          <p:cNvPr id="7" name="Content Placeholder 6">
            <a:extLst>
              <a:ext uri="{FF2B5EF4-FFF2-40B4-BE49-F238E27FC236}">
                <a16:creationId xmlns:a16="http://schemas.microsoft.com/office/drawing/2014/main" id="{E4D9E132-E608-C6F8-2A55-02AB7E5A42B0}"/>
              </a:ext>
            </a:extLst>
          </p:cNvPr>
          <p:cNvSpPr>
            <a:spLocks noGrp="1"/>
          </p:cNvSpPr>
          <p:nvPr>
            <p:ph sz="quarter" idx="4"/>
          </p:nvPr>
        </p:nvSpPr>
        <p:spPr>
          <a:xfrm>
            <a:off x="5120581" y="2318682"/>
            <a:ext cx="4185617" cy="3304117"/>
          </a:xfrm>
        </p:spPr>
        <p:txBody>
          <a:bodyPr vert="horz" lIns="91440" tIns="45720" rIns="91440" bIns="45720" rtlCol="0" anchor="t">
            <a:normAutofit/>
          </a:bodyPr>
          <a:lstStyle/>
          <a:p>
            <a:r>
              <a:rPr lang="en-US">
                <a:ea typeface="Calibri"/>
                <a:cs typeface="Calibri"/>
              </a:rPr>
              <a:t>Building the database would take a lot of time</a:t>
            </a:r>
          </a:p>
          <a:p>
            <a:pPr lvl="1"/>
            <a:r>
              <a:rPr lang="en-US">
                <a:ea typeface="Calibri"/>
                <a:cs typeface="Calibri"/>
              </a:rPr>
              <a:t>Manually label test cases for accuracy</a:t>
            </a:r>
          </a:p>
          <a:p>
            <a:r>
              <a:rPr lang="en-US">
                <a:ea typeface="Calibri"/>
                <a:cs typeface="Calibri"/>
              </a:rPr>
              <a:t>Multiple rounds of training</a:t>
            </a:r>
          </a:p>
          <a:p>
            <a:pPr lvl="1"/>
            <a:r>
              <a:rPr lang="en-US">
                <a:ea typeface="Calibri"/>
                <a:cs typeface="Calibri"/>
              </a:rPr>
              <a:t>Which exercise label</a:t>
            </a:r>
          </a:p>
          <a:p>
            <a:pPr lvl="1"/>
            <a:r>
              <a:rPr lang="en-US">
                <a:ea typeface="Calibri"/>
                <a:cs typeface="Calibri"/>
              </a:rPr>
              <a:t>Generate quality score</a:t>
            </a:r>
          </a:p>
          <a:p>
            <a:r>
              <a:rPr lang="en-US" sz="1700">
                <a:cs typeface="Calibri"/>
              </a:rPr>
              <a:t>Still have to somehow integrate with a LLM to generate text output</a:t>
            </a:r>
          </a:p>
          <a:p>
            <a:pPr lvl="1"/>
            <a:endParaRPr lang="en-US">
              <a:ea typeface="Calibri"/>
              <a:cs typeface="Calibri"/>
            </a:endParaRPr>
          </a:p>
        </p:txBody>
      </p:sp>
    </p:spTree>
    <p:extLst>
      <p:ext uri="{BB962C8B-B14F-4D97-AF65-F5344CB8AC3E}">
        <p14:creationId xmlns:p14="http://schemas.microsoft.com/office/powerpoint/2010/main" val="58510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51B6-6E9A-DBD1-73C1-8758A8F65F99}"/>
              </a:ext>
            </a:extLst>
          </p:cNvPr>
          <p:cNvSpPr>
            <a:spLocks noGrp="1"/>
          </p:cNvSpPr>
          <p:nvPr>
            <p:ph type="title"/>
          </p:nvPr>
        </p:nvSpPr>
        <p:spPr/>
        <p:txBody>
          <a:bodyPr/>
          <a:lstStyle/>
          <a:p>
            <a:r>
              <a:rPr lang="en-US">
                <a:cs typeface="Calibri Light"/>
              </a:rPr>
              <a:t>Skeletal Extraction Libraries</a:t>
            </a:r>
            <a:endParaRPr lang="en-US"/>
          </a:p>
        </p:txBody>
      </p:sp>
      <p:sp>
        <p:nvSpPr>
          <p:cNvPr id="3" name="Text Placeholder 2">
            <a:extLst>
              <a:ext uri="{FF2B5EF4-FFF2-40B4-BE49-F238E27FC236}">
                <a16:creationId xmlns:a16="http://schemas.microsoft.com/office/drawing/2014/main" id="{CF64BAEA-6B77-DF8A-7A95-0923412C470C}"/>
              </a:ext>
            </a:extLst>
          </p:cNvPr>
          <p:cNvSpPr>
            <a:spLocks noGrp="1"/>
          </p:cNvSpPr>
          <p:nvPr>
            <p:ph type="body" idx="1"/>
          </p:nvPr>
        </p:nvSpPr>
        <p:spPr>
          <a:xfrm>
            <a:off x="517815" y="1970937"/>
            <a:ext cx="3719647" cy="823912"/>
          </a:xfrm>
        </p:spPr>
        <p:txBody>
          <a:bodyPr>
            <a:normAutofit/>
          </a:bodyPr>
          <a:lstStyle/>
          <a:p>
            <a:r>
              <a:rPr lang="en-US" b="1">
                <a:solidFill>
                  <a:schemeClr val="tx1"/>
                </a:solidFill>
                <a:cs typeface="Calibri"/>
              </a:rPr>
              <a:t>PoseFormerV2</a:t>
            </a:r>
            <a:r>
              <a:rPr lang="en-US" sz="2000">
                <a:cs typeface="Calibri"/>
              </a:rPr>
              <a:t> and </a:t>
            </a:r>
            <a:r>
              <a:rPr lang="en-US" b="1">
                <a:solidFill>
                  <a:schemeClr val="tx1"/>
                </a:solidFill>
                <a:cs typeface="Calibri"/>
              </a:rPr>
              <a:t>VideoPose3D</a:t>
            </a:r>
          </a:p>
        </p:txBody>
      </p:sp>
      <p:sp>
        <p:nvSpPr>
          <p:cNvPr id="4" name="Content Placeholder 3">
            <a:extLst>
              <a:ext uri="{FF2B5EF4-FFF2-40B4-BE49-F238E27FC236}">
                <a16:creationId xmlns:a16="http://schemas.microsoft.com/office/drawing/2014/main" id="{3953B6B8-A20B-E7AB-8570-46983BB9DB3C}"/>
              </a:ext>
            </a:extLst>
          </p:cNvPr>
          <p:cNvSpPr>
            <a:spLocks noGrp="1"/>
          </p:cNvSpPr>
          <p:nvPr>
            <p:ph sz="half" idx="2"/>
          </p:nvPr>
        </p:nvSpPr>
        <p:spPr>
          <a:xfrm>
            <a:off x="474886" y="2912906"/>
            <a:ext cx="3719647" cy="3684588"/>
          </a:xfrm>
        </p:spPr>
        <p:txBody>
          <a:bodyPr vert="horz" lIns="91440" tIns="45720" rIns="91440" bIns="45720" rtlCol="0" anchor="t">
            <a:normAutofit/>
          </a:bodyPr>
          <a:lstStyle/>
          <a:p>
            <a:r>
              <a:rPr lang="en-US" sz="1800" u="sng">
                <a:ea typeface="Calibri"/>
                <a:cs typeface="Calibri"/>
              </a:rPr>
              <a:t>PoseFormerV2</a:t>
            </a:r>
          </a:p>
          <a:p>
            <a:r>
              <a:rPr lang="en-US" sz="1800">
                <a:ea typeface="Calibri"/>
                <a:cs typeface="Calibri"/>
              </a:rPr>
              <a:t>2D joint detection using spatial and temporal neural networks</a:t>
            </a:r>
          </a:p>
          <a:p>
            <a:pPr marL="0" indent="0">
              <a:buNone/>
            </a:pPr>
            <a:endParaRPr lang="en-US" sz="1800">
              <a:ea typeface="Calibri"/>
              <a:cs typeface="Calibri"/>
            </a:endParaRPr>
          </a:p>
          <a:p>
            <a:r>
              <a:rPr lang="en-US" sz="1800" u="sng">
                <a:ea typeface="Calibri"/>
                <a:cs typeface="Calibri"/>
              </a:rPr>
              <a:t>VideoPose3D</a:t>
            </a:r>
          </a:p>
          <a:p>
            <a:r>
              <a:rPr lang="en-US" sz="1800">
                <a:ea typeface="Calibri"/>
                <a:cs typeface="Calibri"/>
              </a:rPr>
              <a:t>3D joint detection using temporal convolutions</a:t>
            </a:r>
          </a:p>
        </p:txBody>
      </p:sp>
      <p:sp>
        <p:nvSpPr>
          <p:cNvPr id="8" name="TextBox 7">
            <a:extLst>
              <a:ext uri="{FF2B5EF4-FFF2-40B4-BE49-F238E27FC236}">
                <a16:creationId xmlns:a16="http://schemas.microsoft.com/office/drawing/2014/main" id="{3846B8C3-9D0C-C6DE-5DDC-94146EE3E04A}"/>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12</a:t>
            </a:r>
          </a:p>
        </p:txBody>
      </p:sp>
      <p:sp>
        <p:nvSpPr>
          <p:cNvPr id="10" name="Text Placeholder 2">
            <a:extLst>
              <a:ext uri="{FF2B5EF4-FFF2-40B4-BE49-F238E27FC236}">
                <a16:creationId xmlns:a16="http://schemas.microsoft.com/office/drawing/2014/main" id="{BD30A02E-8028-D1D0-BDCA-2E4D9FA9294B}"/>
              </a:ext>
            </a:extLst>
          </p:cNvPr>
          <p:cNvSpPr txBox="1">
            <a:spLocks/>
          </p:cNvSpPr>
          <p:nvPr/>
        </p:nvSpPr>
        <p:spPr>
          <a:xfrm>
            <a:off x="4490949" y="1973083"/>
            <a:ext cx="371964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err="1">
                <a:cs typeface="Calibri"/>
              </a:rPr>
              <a:t>BlazePose</a:t>
            </a:r>
            <a:endParaRPr lang="en-US" err="1"/>
          </a:p>
        </p:txBody>
      </p:sp>
      <p:sp>
        <p:nvSpPr>
          <p:cNvPr id="14" name="Text Placeholder 2">
            <a:extLst>
              <a:ext uri="{FF2B5EF4-FFF2-40B4-BE49-F238E27FC236}">
                <a16:creationId xmlns:a16="http://schemas.microsoft.com/office/drawing/2014/main" id="{4B011A4C-F1CB-A527-FF72-EBB4A0023DE5}"/>
              </a:ext>
            </a:extLst>
          </p:cNvPr>
          <p:cNvSpPr txBox="1">
            <a:spLocks/>
          </p:cNvSpPr>
          <p:nvPr/>
        </p:nvSpPr>
        <p:spPr>
          <a:xfrm>
            <a:off x="8430344" y="1969236"/>
            <a:ext cx="371964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err="1">
                <a:cs typeface="Calibri"/>
              </a:rPr>
              <a:t>OpenPose</a:t>
            </a:r>
            <a:endParaRPr lang="en-US" err="1"/>
          </a:p>
        </p:txBody>
      </p:sp>
      <p:sp>
        <p:nvSpPr>
          <p:cNvPr id="9" name="Content Placeholder 3">
            <a:extLst>
              <a:ext uri="{FF2B5EF4-FFF2-40B4-BE49-F238E27FC236}">
                <a16:creationId xmlns:a16="http://schemas.microsoft.com/office/drawing/2014/main" id="{A06ED8B9-01D3-93A1-57D0-8E7FE1ACEF72}"/>
              </a:ext>
            </a:extLst>
          </p:cNvPr>
          <p:cNvSpPr txBox="1">
            <a:spLocks/>
          </p:cNvSpPr>
          <p:nvPr/>
        </p:nvSpPr>
        <p:spPr>
          <a:xfrm>
            <a:off x="7517483" y="2238911"/>
            <a:ext cx="3719647" cy="368458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u="sng">
              <a:cs typeface="Calibri"/>
            </a:endParaRPr>
          </a:p>
        </p:txBody>
      </p:sp>
      <p:sp>
        <p:nvSpPr>
          <p:cNvPr id="13" name="Content Placeholder 3">
            <a:extLst>
              <a:ext uri="{FF2B5EF4-FFF2-40B4-BE49-F238E27FC236}">
                <a16:creationId xmlns:a16="http://schemas.microsoft.com/office/drawing/2014/main" id="{B5E1267C-ABD2-9629-9122-B58910621D14}"/>
              </a:ext>
            </a:extLst>
          </p:cNvPr>
          <p:cNvSpPr txBox="1">
            <a:spLocks/>
          </p:cNvSpPr>
          <p:nvPr/>
        </p:nvSpPr>
        <p:spPr>
          <a:xfrm>
            <a:off x="3954329" y="2796996"/>
            <a:ext cx="3719647" cy="3684588"/>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u="sng">
              <a:cs typeface="Calibri"/>
            </a:endParaRPr>
          </a:p>
          <a:p>
            <a:r>
              <a:rPr lang="en-US">
                <a:ea typeface="Calibri"/>
                <a:cs typeface="Calibri"/>
              </a:rPr>
              <a:t>It can accurately track 33 key points on the human body, enabling real-time estimation of human posture and movements.</a:t>
            </a:r>
          </a:p>
        </p:txBody>
      </p:sp>
      <p:sp>
        <p:nvSpPr>
          <p:cNvPr id="15" name="Content Placeholder 3">
            <a:extLst>
              <a:ext uri="{FF2B5EF4-FFF2-40B4-BE49-F238E27FC236}">
                <a16:creationId xmlns:a16="http://schemas.microsoft.com/office/drawing/2014/main" id="{6AE8CA9C-89E3-8262-71EE-D98C36346E8A}"/>
              </a:ext>
            </a:extLst>
          </p:cNvPr>
          <p:cNvSpPr txBox="1">
            <a:spLocks/>
          </p:cNvSpPr>
          <p:nvPr/>
        </p:nvSpPr>
        <p:spPr>
          <a:xfrm>
            <a:off x="7796527" y="3172630"/>
            <a:ext cx="3719647" cy="1420053"/>
          </a:xfrm>
          <a:prstGeom prst="rect">
            <a:avLst/>
          </a:prstGeom>
          <a:solidFill>
            <a:schemeClr val="bg1"/>
          </a:solidFill>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indent="-285750"/>
            <a:r>
              <a:rPr lang="en-US">
                <a:solidFill>
                  <a:srgbClr val="000000"/>
                </a:solidFill>
                <a:ea typeface="Calibri"/>
                <a:cs typeface="Calibri"/>
              </a:rPr>
              <a:t>Specializes in detecting the skeletal points of multiple people in one frame</a:t>
            </a:r>
            <a:endParaRPr lang="en-US">
              <a:ea typeface="Calibri"/>
              <a:cs typeface="Calibri"/>
            </a:endParaRPr>
          </a:p>
        </p:txBody>
      </p:sp>
    </p:spTree>
    <p:extLst>
      <p:ext uri="{BB962C8B-B14F-4D97-AF65-F5344CB8AC3E}">
        <p14:creationId xmlns:p14="http://schemas.microsoft.com/office/powerpoint/2010/main" val="363046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3659F4-8C0E-7469-E4A5-115DFF8660A4}"/>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13</a:t>
            </a:r>
          </a:p>
        </p:txBody>
      </p:sp>
      <p:sp>
        <p:nvSpPr>
          <p:cNvPr id="8" name="Title 7">
            <a:extLst>
              <a:ext uri="{FF2B5EF4-FFF2-40B4-BE49-F238E27FC236}">
                <a16:creationId xmlns:a16="http://schemas.microsoft.com/office/drawing/2014/main" id="{631D74A2-2059-1805-4666-655C93B22F6D}"/>
              </a:ext>
            </a:extLst>
          </p:cNvPr>
          <p:cNvSpPr>
            <a:spLocks noGrp="1"/>
          </p:cNvSpPr>
          <p:nvPr>
            <p:ph type="title"/>
          </p:nvPr>
        </p:nvSpPr>
        <p:spPr/>
        <p:txBody>
          <a:bodyPr/>
          <a:lstStyle/>
          <a:p>
            <a:r>
              <a:rPr lang="en-US" err="1">
                <a:cs typeface="Calibri Light"/>
              </a:rPr>
              <a:t>BlazePose</a:t>
            </a:r>
            <a:endParaRPr lang="en-US" err="1"/>
          </a:p>
        </p:txBody>
      </p:sp>
      <p:sp>
        <p:nvSpPr>
          <p:cNvPr id="6" name="Content Placeholder 5">
            <a:extLst>
              <a:ext uri="{FF2B5EF4-FFF2-40B4-BE49-F238E27FC236}">
                <a16:creationId xmlns:a16="http://schemas.microsoft.com/office/drawing/2014/main" id="{AFE4E387-EA61-917A-3687-A8451CF6BE58}"/>
              </a:ext>
            </a:extLst>
          </p:cNvPr>
          <p:cNvSpPr>
            <a:spLocks noGrp="1"/>
          </p:cNvSpPr>
          <p:nvPr>
            <p:ph idx="1"/>
          </p:nvPr>
        </p:nvSpPr>
        <p:spPr/>
        <p:txBody>
          <a:bodyPr vert="horz" lIns="91440" tIns="45720" rIns="91440" bIns="45720" rtlCol="0" anchor="t">
            <a:normAutofit/>
          </a:bodyPr>
          <a:lstStyle/>
          <a:p>
            <a:r>
              <a:rPr lang="en-US" sz="1400" err="1">
                <a:solidFill>
                  <a:srgbClr val="374151"/>
                </a:solidFill>
                <a:ea typeface="+mn-lt"/>
                <a:cs typeface="+mn-lt"/>
              </a:rPr>
              <a:t>BlazePose</a:t>
            </a:r>
            <a:r>
              <a:rPr lang="en-US" sz="1400">
                <a:solidFill>
                  <a:srgbClr val="374151"/>
                </a:solidFill>
                <a:ea typeface="+mn-lt"/>
                <a:cs typeface="+mn-lt"/>
              </a:rPr>
              <a:t> is can be used on the </a:t>
            </a:r>
            <a:r>
              <a:rPr lang="en-US" sz="1400" err="1">
                <a:solidFill>
                  <a:srgbClr val="374151"/>
                </a:solidFill>
                <a:ea typeface="+mn-lt"/>
                <a:cs typeface="+mn-lt"/>
              </a:rPr>
              <a:t>DepthAI</a:t>
            </a:r>
            <a:r>
              <a:rPr lang="en-US" sz="1400">
                <a:solidFill>
                  <a:srgbClr val="374151"/>
                </a:solidFill>
                <a:ea typeface="+mn-lt"/>
                <a:cs typeface="+mn-lt"/>
              </a:rPr>
              <a:t>, I have download the </a:t>
            </a:r>
            <a:r>
              <a:rPr lang="en-US" sz="1400" err="1">
                <a:solidFill>
                  <a:srgbClr val="374151"/>
                </a:solidFill>
                <a:ea typeface="+mn-lt"/>
                <a:cs typeface="+mn-lt"/>
              </a:rPr>
              <a:t>DepthAI</a:t>
            </a:r>
            <a:r>
              <a:rPr lang="en-US" sz="1400">
                <a:solidFill>
                  <a:srgbClr val="374151"/>
                </a:solidFill>
                <a:ea typeface="+mn-lt"/>
                <a:cs typeface="+mn-lt"/>
              </a:rPr>
              <a:t> ,then I am trying to figure out how to used it on my pc. This is a practical demonstration of </a:t>
            </a:r>
            <a:r>
              <a:rPr lang="en-US" sz="1400" err="1">
                <a:solidFill>
                  <a:srgbClr val="374151"/>
                </a:solidFill>
                <a:ea typeface="+mn-lt"/>
                <a:cs typeface="+mn-lt"/>
              </a:rPr>
              <a:t>BlazePose</a:t>
            </a:r>
            <a:r>
              <a:rPr lang="en-US" sz="1400">
                <a:solidFill>
                  <a:srgbClr val="374151"/>
                </a:solidFill>
                <a:ea typeface="+mn-lt"/>
                <a:cs typeface="+mn-lt"/>
              </a:rPr>
              <a:t>.</a:t>
            </a:r>
            <a:endParaRPr lang="en-US" err="1"/>
          </a:p>
        </p:txBody>
      </p:sp>
      <p:pic>
        <p:nvPicPr>
          <p:cNvPr id="2" name="Picture 1">
            <a:extLst>
              <a:ext uri="{FF2B5EF4-FFF2-40B4-BE49-F238E27FC236}">
                <a16:creationId xmlns:a16="http://schemas.microsoft.com/office/drawing/2014/main" id="{F5BB06AE-89E9-DD5E-1F1E-328A81917276}"/>
              </a:ext>
            </a:extLst>
          </p:cNvPr>
          <p:cNvPicPr>
            <a:picLocks noChangeAspect="1"/>
          </p:cNvPicPr>
          <p:nvPr/>
        </p:nvPicPr>
        <p:blipFill>
          <a:blip r:embed="rId2"/>
          <a:stretch>
            <a:fillRect/>
          </a:stretch>
        </p:blipFill>
        <p:spPr>
          <a:xfrm>
            <a:off x="522831" y="4247908"/>
            <a:ext cx="5571744" cy="1565073"/>
          </a:xfrm>
          <a:prstGeom prst="rect">
            <a:avLst/>
          </a:prstGeom>
        </p:spPr>
      </p:pic>
      <p:pic>
        <p:nvPicPr>
          <p:cNvPr id="3" name="Picture 2" descr="A diagram of a person with points and lines&#10;&#10;Description automatically generated">
            <a:extLst>
              <a:ext uri="{FF2B5EF4-FFF2-40B4-BE49-F238E27FC236}">
                <a16:creationId xmlns:a16="http://schemas.microsoft.com/office/drawing/2014/main" id="{D08534BB-441D-386B-8BDF-4633CC03D139}"/>
              </a:ext>
            </a:extLst>
          </p:cNvPr>
          <p:cNvPicPr>
            <a:picLocks noChangeAspect="1"/>
          </p:cNvPicPr>
          <p:nvPr/>
        </p:nvPicPr>
        <p:blipFill>
          <a:blip r:embed="rId3"/>
          <a:stretch>
            <a:fillRect/>
          </a:stretch>
        </p:blipFill>
        <p:spPr>
          <a:xfrm>
            <a:off x="6336792" y="3025574"/>
            <a:ext cx="4431792" cy="3458611"/>
          </a:xfrm>
          <a:prstGeom prst="rect">
            <a:avLst/>
          </a:prstGeom>
        </p:spPr>
      </p:pic>
    </p:spTree>
    <p:extLst>
      <p:ext uri="{BB962C8B-B14F-4D97-AF65-F5344CB8AC3E}">
        <p14:creationId xmlns:p14="http://schemas.microsoft.com/office/powerpoint/2010/main" val="3055458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3659F4-8C0E-7469-E4A5-115DFF8660A4}"/>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14</a:t>
            </a:r>
          </a:p>
        </p:txBody>
      </p:sp>
      <p:sp>
        <p:nvSpPr>
          <p:cNvPr id="8" name="Title 7">
            <a:extLst>
              <a:ext uri="{FF2B5EF4-FFF2-40B4-BE49-F238E27FC236}">
                <a16:creationId xmlns:a16="http://schemas.microsoft.com/office/drawing/2014/main" id="{631D74A2-2059-1805-4666-655C93B22F6D}"/>
              </a:ext>
            </a:extLst>
          </p:cNvPr>
          <p:cNvSpPr>
            <a:spLocks noGrp="1"/>
          </p:cNvSpPr>
          <p:nvPr>
            <p:ph type="title"/>
          </p:nvPr>
        </p:nvSpPr>
        <p:spPr/>
        <p:txBody>
          <a:bodyPr/>
          <a:lstStyle/>
          <a:p>
            <a:r>
              <a:rPr lang="en-US">
                <a:cs typeface="Calibri Light"/>
              </a:rPr>
              <a:t>PoseFormerV2 and VideoPose3D</a:t>
            </a:r>
            <a:endParaRPr lang="en-US"/>
          </a:p>
        </p:txBody>
      </p:sp>
      <p:sp>
        <p:nvSpPr>
          <p:cNvPr id="6" name="Content Placeholder 5">
            <a:extLst>
              <a:ext uri="{FF2B5EF4-FFF2-40B4-BE49-F238E27FC236}">
                <a16:creationId xmlns:a16="http://schemas.microsoft.com/office/drawing/2014/main" id="{AFE4E387-EA61-917A-3687-A8451CF6BE58}"/>
              </a:ext>
            </a:extLst>
          </p:cNvPr>
          <p:cNvSpPr>
            <a:spLocks noGrp="1"/>
          </p:cNvSpPr>
          <p:nvPr>
            <p:ph idx="1"/>
          </p:nvPr>
        </p:nvSpPr>
        <p:spPr>
          <a:xfrm>
            <a:off x="612940" y="1709828"/>
            <a:ext cx="8596668" cy="3880773"/>
          </a:xfrm>
        </p:spPr>
        <p:txBody>
          <a:bodyPr vert="horz" lIns="91440" tIns="45720" rIns="91440" bIns="45720" rtlCol="0" anchor="t">
            <a:normAutofit/>
          </a:bodyPr>
          <a:lstStyle/>
          <a:p>
            <a:r>
              <a:rPr lang="en-US">
                <a:ea typeface="Calibri"/>
                <a:cs typeface="Calibri"/>
              </a:rPr>
              <a:t>Both PoseFormerV2 and VideoPose3D rely on models build from the Human 3.6M dataset</a:t>
            </a:r>
          </a:p>
          <a:p>
            <a:pPr lvl="1"/>
            <a:r>
              <a:rPr lang="en-US">
                <a:ea typeface="Calibri"/>
                <a:cs typeface="Calibri"/>
              </a:rPr>
              <a:t>I have requested access to the models but the admins must approve my request</a:t>
            </a:r>
          </a:p>
          <a:p>
            <a:pPr lvl="2"/>
            <a:r>
              <a:rPr lang="en-US">
                <a:ea typeface="Calibri"/>
                <a:cs typeface="Calibri"/>
              </a:rPr>
              <a:t>Since there is no contact information on the website I don't know when or if I can access these models</a:t>
            </a:r>
          </a:p>
        </p:txBody>
      </p:sp>
      <p:pic>
        <p:nvPicPr>
          <p:cNvPr id="3" name="Picture 2">
            <a:extLst>
              <a:ext uri="{FF2B5EF4-FFF2-40B4-BE49-F238E27FC236}">
                <a16:creationId xmlns:a16="http://schemas.microsoft.com/office/drawing/2014/main" id="{9BED38A3-9C0F-5586-CD8C-8632D11391B2}"/>
              </a:ext>
            </a:extLst>
          </p:cNvPr>
          <p:cNvPicPr>
            <a:picLocks noChangeAspect="1"/>
          </p:cNvPicPr>
          <p:nvPr/>
        </p:nvPicPr>
        <p:blipFill>
          <a:blip r:embed="rId2"/>
          <a:stretch>
            <a:fillRect/>
          </a:stretch>
        </p:blipFill>
        <p:spPr>
          <a:xfrm>
            <a:off x="5432739" y="3790849"/>
            <a:ext cx="6531734" cy="2463825"/>
          </a:xfrm>
          <a:prstGeom prst="rect">
            <a:avLst/>
          </a:prstGeom>
        </p:spPr>
      </p:pic>
      <p:pic>
        <p:nvPicPr>
          <p:cNvPr id="4" name="Picture 3" descr="demo_1.gif">
            <a:extLst>
              <a:ext uri="{FF2B5EF4-FFF2-40B4-BE49-F238E27FC236}">
                <a16:creationId xmlns:a16="http://schemas.microsoft.com/office/drawing/2014/main" id="{6EA8343D-0220-D4B2-FDCA-D514C55DA94C}"/>
              </a:ext>
            </a:extLst>
          </p:cNvPr>
          <p:cNvPicPr>
            <a:picLocks noChangeAspect="1"/>
          </p:cNvPicPr>
          <p:nvPr/>
        </p:nvPicPr>
        <p:blipFill>
          <a:blip r:embed="rId3"/>
          <a:stretch>
            <a:fillRect/>
          </a:stretch>
        </p:blipFill>
        <p:spPr>
          <a:xfrm>
            <a:off x="259725" y="3793118"/>
            <a:ext cx="4814550" cy="2566610"/>
          </a:xfrm>
          <a:prstGeom prst="rect">
            <a:avLst/>
          </a:prstGeom>
        </p:spPr>
      </p:pic>
    </p:spTree>
    <p:extLst>
      <p:ext uri="{BB962C8B-B14F-4D97-AF65-F5344CB8AC3E}">
        <p14:creationId xmlns:p14="http://schemas.microsoft.com/office/powerpoint/2010/main" val="374906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3659F4-8C0E-7469-E4A5-115DFF8660A4}"/>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15</a:t>
            </a:r>
          </a:p>
        </p:txBody>
      </p:sp>
      <p:sp>
        <p:nvSpPr>
          <p:cNvPr id="8" name="Title 7">
            <a:extLst>
              <a:ext uri="{FF2B5EF4-FFF2-40B4-BE49-F238E27FC236}">
                <a16:creationId xmlns:a16="http://schemas.microsoft.com/office/drawing/2014/main" id="{631D74A2-2059-1805-4666-655C93B22F6D}"/>
              </a:ext>
            </a:extLst>
          </p:cNvPr>
          <p:cNvSpPr>
            <a:spLocks noGrp="1"/>
          </p:cNvSpPr>
          <p:nvPr>
            <p:ph type="title"/>
          </p:nvPr>
        </p:nvSpPr>
        <p:spPr/>
        <p:txBody>
          <a:bodyPr/>
          <a:lstStyle/>
          <a:p>
            <a:r>
              <a:rPr lang="en-US" err="1">
                <a:cs typeface="Calibri Light"/>
              </a:rPr>
              <a:t>OpenPose</a:t>
            </a:r>
            <a:endParaRPr lang="en-US" err="1"/>
          </a:p>
        </p:txBody>
      </p:sp>
      <p:sp>
        <p:nvSpPr>
          <p:cNvPr id="6" name="Content Placeholder 5">
            <a:extLst>
              <a:ext uri="{FF2B5EF4-FFF2-40B4-BE49-F238E27FC236}">
                <a16:creationId xmlns:a16="http://schemas.microsoft.com/office/drawing/2014/main" id="{AFE4E387-EA61-917A-3687-A8451CF6BE58}"/>
              </a:ext>
            </a:extLst>
          </p:cNvPr>
          <p:cNvSpPr>
            <a:spLocks noGrp="1"/>
          </p:cNvSpPr>
          <p:nvPr>
            <p:ph idx="1"/>
          </p:nvPr>
        </p:nvSpPr>
        <p:spPr>
          <a:xfrm>
            <a:off x="677334" y="1880671"/>
            <a:ext cx="4755566" cy="3880773"/>
          </a:xfrm>
        </p:spPr>
        <p:txBody>
          <a:bodyPr vert="horz" lIns="91440" tIns="45720" rIns="91440" bIns="45720" rtlCol="0" anchor="t">
            <a:normAutofit/>
          </a:bodyPr>
          <a:lstStyle/>
          <a:p>
            <a:r>
              <a:rPr lang="en-US"/>
              <a:t>Currently using </a:t>
            </a:r>
            <a:r>
              <a:rPr lang="en-US" err="1"/>
              <a:t>OpenPose</a:t>
            </a:r>
            <a:r>
              <a:rPr lang="en-US"/>
              <a:t> for the project</a:t>
            </a:r>
          </a:p>
          <a:p>
            <a:r>
              <a:rPr lang="en-US" err="1"/>
              <a:t>OpenPose</a:t>
            </a:r>
            <a:r>
              <a:rPr lang="en-US"/>
              <a:t> has several available models that work in this context</a:t>
            </a:r>
          </a:p>
          <a:p>
            <a:r>
              <a:rPr lang="en-US" u="sng"/>
              <a:t>Body 25</a:t>
            </a:r>
            <a:r>
              <a:rPr lang="en-US"/>
              <a:t>, COCO, MPI</a:t>
            </a:r>
          </a:p>
        </p:txBody>
      </p:sp>
      <p:pic>
        <p:nvPicPr>
          <p:cNvPr id="2" name="Picture 1">
            <a:extLst>
              <a:ext uri="{FF2B5EF4-FFF2-40B4-BE49-F238E27FC236}">
                <a16:creationId xmlns:a16="http://schemas.microsoft.com/office/drawing/2014/main" id="{5DA6CB86-CD23-D0DB-58F2-DA20B38EDFF6}"/>
              </a:ext>
            </a:extLst>
          </p:cNvPr>
          <p:cNvPicPr>
            <a:picLocks noChangeAspect="1"/>
          </p:cNvPicPr>
          <p:nvPr/>
        </p:nvPicPr>
        <p:blipFill>
          <a:blip r:embed="rId2"/>
          <a:stretch>
            <a:fillRect/>
          </a:stretch>
        </p:blipFill>
        <p:spPr>
          <a:xfrm>
            <a:off x="6095876" y="625151"/>
            <a:ext cx="5513085" cy="5599921"/>
          </a:xfrm>
          <a:prstGeom prst="rect">
            <a:avLst/>
          </a:prstGeom>
        </p:spPr>
      </p:pic>
    </p:spTree>
    <p:extLst>
      <p:ext uri="{BB962C8B-B14F-4D97-AF65-F5344CB8AC3E}">
        <p14:creationId xmlns:p14="http://schemas.microsoft.com/office/powerpoint/2010/main" val="1615286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F750-3ED1-BC77-1DC4-BB6268A7E141}"/>
              </a:ext>
            </a:extLst>
          </p:cNvPr>
          <p:cNvSpPr>
            <a:spLocks noGrp="1"/>
          </p:cNvSpPr>
          <p:nvPr>
            <p:ph type="title"/>
          </p:nvPr>
        </p:nvSpPr>
        <p:spPr/>
        <p:txBody>
          <a:bodyPr/>
          <a:lstStyle/>
          <a:p>
            <a:r>
              <a:rPr lang="en-US">
                <a:ea typeface="Calibri Light"/>
                <a:cs typeface="Calibri Light"/>
              </a:rPr>
              <a:t>What is </a:t>
            </a:r>
            <a:r>
              <a:rPr lang="en-US" err="1">
                <a:ea typeface="Calibri Light"/>
                <a:cs typeface="Calibri Light"/>
              </a:rPr>
              <a:t>MotionGPT</a:t>
            </a:r>
            <a:r>
              <a:rPr lang="en-US">
                <a:ea typeface="Calibri Light"/>
                <a:cs typeface="Calibri Light"/>
              </a:rPr>
              <a:t>?</a:t>
            </a:r>
            <a:endParaRPr lang="en-US"/>
          </a:p>
        </p:txBody>
      </p:sp>
      <p:sp>
        <p:nvSpPr>
          <p:cNvPr id="3" name="Content Placeholder 2">
            <a:extLst>
              <a:ext uri="{FF2B5EF4-FFF2-40B4-BE49-F238E27FC236}">
                <a16:creationId xmlns:a16="http://schemas.microsoft.com/office/drawing/2014/main" id="{DF2F4A76-FD19-8CFD-7F86-D15E210416D3}"/>
              </a:ext>
            </a:extLst>
          </p:cNvPr>
          <p:cNvSpPr>
            <a:spLocks noGrp="1"/>
          </p:cNvSpPr>
          <p:nvPr>
            <p:ph idx="1"/>
          </p:nvPr>
        </p:nvSpPr>
        <p:spPr>
          <a:xfrm>
            <a:off x="462686" y="1763490"/>
            <a:ext cx="8596668" cy="3880773"/>
          </a:xfrm>
        </p:spPr>
        <p:txBody>
          <a:bodyPr vert="horz" lIns="91440" tIns="45720" rIns="91440" bIns="45720" rtlCol="0" anchor="t">
            <a:normAutofit/>
          </a:bodyPr>
          <a:lstStyle/>
          <a:p>
            <a:r>
              <a:rPr lang="en-US" sz="2400">
                <a:ea typeface="+mn-lt"/>
                <a:cs typeface="+mn-lt"/>
              </a:rPr>
              <a:t>Motion-language model</a:t>
            </a:r>
          </a:p>
          <a:p>
            <a:pPr lvl="1"/>
            <a:r>
              <a:rPr lang="en-US" sz="2000">
                <a:cs typeface="Calibri"/>
              </a:rPr>
              <a:t>Fuses language data and motion models</a:t>
            </a:r>
          </a:p>
          <a:p>
            <a:r>
              <a:rPr lang="en-US" sz="2400">
                <a:cs typeface="Calibri"/>
              </a:rPr>
              <a:t>Utilizes prompt-learning</a:t>
            </a:r>
          </a:p>
          <a:p>
            <a:r>
              <a:rPr lang="en-US" sz="2400">
                <a:cs typeface="Calibri"/>
              </a:rPr>
              <a:t>Motion to text</a:t>
            </a:r>
          </a:p>
          <a:p>
            <a:r>
              <a:rPr lang="en-US" sz="2400">
                <a:cs typeface="Calibri"/>
              </a:rPr>
              <a:t>Text to Motion</a:t>
            </a:r>
          </a:p>
        </p:txBody>
      </p:sp>
      <p:pic>
        <p:nvPicPr>
          <p:cNvPr id="4" name="Picture 3" descr="MotionGPT pipeline">
            <a:extLst>
              <a:ext uri="{FF2B5EF4-FFF2-40B4-BE49-F238E27FC236}">
                <a16:creationId xmlns:a16="http://schemas.microsoft.com/office/drawing/2014/main" id="{14D3E556-CFEF-7455-95FD-AA8A4C540AB7}"/>
              </a:ext>
            </a:extLst>
          </p:cNvPr>
          <p:cNvPicPr>
            <a:picLocks noChangeAspect="1"/>
          </p:cNvPicPr>
          <p:nvPr/>
        </p:nvPicPr>
        <p:blipFill>
          <a:blip r:embed="rId2"/>
          <a:stretch>
            <a:fillRect/>
          </a:stretch>
        </p:blipFill>
        <p:spPr>
          <a:xfrm>
            <a:off x="3543837" y="3291747"/>
            <a:ext cx="8452832" cy="3215180"/>
          </a:xfrm>
          <a:prstGeom prst="rect">
            <a:avLst/>
          </a:prstGeom>
        </p:spPr>
      </p:pic>
      <p:sp>
        <p:nvSpPr>
          <p:cNvPr id="6" name="TextBox 5">
            <a:extLst>
              <a:ext uri="{FF2B5EF4-FFF2-40B4-BE49-F238E27FC236}">
                <a16:creationId xmlns:a16="http://schemas.microsoft.com/office/drawing/2014/main" id="{A1290318-487A-5EC4-C85B-E33552B68D65}"/>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16</a:t>
            </a:r>
          </a:p>
        </p:txBody>
      </p:sp>
    </p:spTree>
    <p:extLst>
      <p:ext uri="{BB962C8B-B14F-4D97-AF65-F5344CB8AC3E}">
        <p14:creationId xmlns:p14="http://schemas.microsoft.com/office/powerpoint/2010/main" val="1188820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F3552-FF1B-594D-C4C0-AB535B618DA0}"/>
              </a:ext>
            </a:extLst>
          </p:cNvPr>
          <p:cNvSpPr>
            <a:spLocks noGrp="1"/>
          </p:cNvSpPr>
          <p:nvPr>
            <p:ph type="title"/>
          </p:nvPr>
        </p:nvSpPr>
        <p:spPr/>
        <p:txBody>
          <a:bodyPr/>
          <a:lstStyle/>
          <a:p>
            <a:r>
              <a:rPr lang="en-US">
                <a:cs typeface="Calibri Light"/>
              </a:rPr>
              <a:t>Motion GPT Demo</a:t>
            </a:r>
            <a:endParaRPr lang="en-US"/>
          </a:p>
        </p:txBody>
      </p:sp>
      <p:sp>
        <p:nvSpPr>
          <p:cNvPr id="3" name="Content Placeholder 2">
            <a:extLst>
              <a:ext uri="{FF2B5EF4-FFF2-40B4-BE49-F238E27FC236}">
                <a16:creationId xmlns:a16="http://schemas.microsoft.com/office/drawing/2014/main" id="{38B8D605-1F90-3B7D-7E4B-0D57F52EC4E5}"/>
              </a:ext>
            </a:extLst>
          </p:cNvPr>
          <p:cNvSpPr>
            <a:spLocks noGrp="1"/>
          </p:cNvSpPr>
          <p:nvPr>
            <p:ph idx="1"/>
          </p:nvPr>
        </p:nvSpPr>
        <p:spPr/>
        <p:txBody>
          <a:bodyPr vert="horz" lIns="91440" tIns="45720" rIns="91440" bIns="45720" rtlCol="0" anchor="t">
            <a:normAutofit/>
          </a:bodyPr>
          <a:lstStyle/>
          <a:p>
            <a:r>
              <a:rPr lang="en-US" sz="2000">
                <a:ea typeface="+mn-lt"/>
                <a:cs typeface="+mn-lt"/>
                <a:hlinkClick r:id="rId2"/>
              </a:rPr>
              <a:t>https://huggingface.co/spaces/OpenMotionLab/MotionGPT</a:t>
            </a:r>
            <a:endParaRPr lang="en-US" sz="2000">
              <a:ea typeface="+mn-lt"/>
              <a:cs typeface="+mn-lt"/>
            </a:endParaRPr>
          </a:p>
          <a:p>
            <a:endParaRPr lang="en-US">
              <a:cs typeface="Calibri"/>
            </a:endParaRPr>
          </a:p>
        </p:txBody>
      </p:sp>
      <p:sp>
        <p:nvSpPr>
          <p:cNvPr id="5" name="TextBox 4">
            <a:extLst>
              <a:ext uri="{FF2B5EF4-FFF2-40B4-BE49-F238E27FC236}">
                <a16:creationId xmlns:a16="http://schemas.microsoft.com/office/drawing/2014/main" id="{F0B2F1C7-FD40-1F57-A225-576DAA4E17DD}"/>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17</a:t>
            </a:r>
          </a:p>
        </p:txBody>
      </p:sp>
    </p:spTree>
    <p:extLst>
      <p:ext uri="{BB962C8B-B14F-4D97-AF65-F5344CB8AC3E}">
        <p14:creationId xmlns:p14="http://schemas.microsoft.com/office/powerpoint/2010/main" val="2034431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9" name="Straight Connector 28">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0" name="Rectangle 39">
            <a:extLst>
              <a:ext uri="{FF2B5EF4-FFF2-40B4-BE49-F238E27FC236}">
                <a16:creationId xmlns:a16="http://schemas.microsoft.com/office/drawing/2014/main" id="{39178BE9-53D8-441A-8691-0ED3B464B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13659F4-8C0E-7469-E4A5-115DFF8660A4}"/>
              </a:ext>
            </a:extLst>
          </p:cNvPr>
          <p:cNvSpPr txBox="1"/>
          <p:nvPr/>
        </p:nvSpPr>
        <p:spPr>
          <a:xfrm>
            <a:off x="11564690" y="-7922"/>
            <a:ext cx="627787" cy="3499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850392">
              <a:spcAft>
                <a:spcPts val="600"/>
              </a:spcAft>
            </a:pPr>
            <a:r>
              <a:rPr lang="en-US" sz="1650">
                <a:cs typeface="Calibri"/>
              </a:rPr>
              <a:t>18</a:t>
            </a:r>
          </a:p>
        </p:txBody>
      </p:sp>
      <p:sp>
        <p:nvSpPr>
          <p:cNvPr id="8" name="Title 7">
            <a:extLst>
              <a:ext uri="{FF2B5EF4-FFF2-40B4-BE49-F238E27FC236}">
                <a16:creationId xmlns:a16="http://schemas.microsoft.com/office/drawing/2014/main" id="{631D74A2-2059-1805-4666-655C93B22F6D}"/>
              </a:ext>
            </a:extLst>
          </p:cNvPr>
          <p:cNvSpPr>
            <a:spLocks noGrp="1"/>
          </p:cNvSpPr>
          <p:nvPr>
            <p:ph type="title"/>
          </p:nvPr>
        </p:nvSpPr>
        <p:spPr>
          <a:xfrm>
            <a:off x="315265" y="270333"/>
            <a:ext cx="8032839" cy="1234173"/>
          </a:xfrm>
        </p:spPr>
        <p:txBody>
          <a:bodyPr/>
          <a:lstStyle/>
          <a:p>
            <a:pPr defTabSz="425196"/>
            <a:r>
              <a:rPr lang="en-US" sz="3348" kern="1200">
                <a:solidFill>
                  <a:schemeClr val="accent1"/>
                </a:solidFill>
                <a:latin typeface="+mj-lt"/>
                <a:ea typeface="+mj-ea"/>
                <a:cs typeface="Calibri Light"/>
              </a:rPr>
              <a:t>Official Design Plan</a:t>
            </a:r>
            <a:endParaRPr lang="en-US"/>
          </a:p>
        </p:txBody>
      </p:sp>
      <p:sp>
        <p:nvSpPr>
          <p:cNvPr id="3" name="TextBox 2">
            <a:extLst>
              <a:ext uri="{FF2B5EF4-FFF2-40B4-BE49-F238E27FC236}">
                <a16:creationId xmlns:a16="http://schemas.microsoft.com/office/drawing/2014/main" id="{39B7A994-5AFB-672C-A70F-33D154172EA2}"/>
              </a:ext>
            </a:extLst>
          </p:cNvPr>
          <p:cNvSpPr txBox="1"/>
          <p:nvPr/>
        </p:nvSpPr>
        <p:spPr>
          <a:xfrm>
            <a:off x="589805" y="2398774"/>
            <a:ext cx="2313899" cy="34624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850392">
              <a:spcAft>
                <a:spcPts val="600"/>
              </a:spcAft>
            </a:pPr>
            <a:r>
              <a:rPr lang="en-US" sz="1650" kern="1200">
                <a:latin typeface="+mn-lt"/>
                <a:ea typeface="+mn-ea"/>
                <a:cs typeface="Calibri"/>
              </a:rPr>
              <a:t>Extract skeletal data</a:t>
            </a:r>
          </a:p>
        </p:txBody>
      </p:sp>
      <p:sp>
        <p:nvSpPr>
          <p:cNvPr id="7" name="TextBox 6">
            <a:extLst>
              <a:ext uri="{FF2B5EF4-FFF2-40B4-BE49-F238E27FC236}">
                <a16:creationId xmlns:a16="http://schemas.microsoft.com/office/drawing/2014/main" id="{22D61009-5685-4BDD-9489-CDBC794FA061}"/>
              </a:ext>
            </a:extLst>
          </p:cNvPr>
          <p:cNvSpPr txBox="1"/>
          <p:nvPr/>
        </p:nvSpPr>
        <p:spPr>
          <a:xfrm>
            <a:off x="3646566" y="2228287"/>
            <a:ext cx="2045590" cy="60760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850392">
              <a:spcAft>
                <a:spcPts val="600"/>
              </a:spcAft>
            </a:pPr>
            <a:r>
              <a:rPr lang="en-US" sz="1674" kern="1200">
                <a:solidFill>
                  <a:schemeClr val="tx1"/>
                </a:solidFill>
                <a:latin typeface="+mn-lt"/>
                <a:ea typeface="+mn-ea"/>
                <a:cs typeface="Calibri"/>
              </a:rPr>
              <a:t>Apply Data Preprocessing</a:t>
            </a:r>
            <a:endParaRPr lang="en-US">
              <a:ea typeface="Calibri"/>
              <a:cs typeface="Calibri"/>
            </a:endParaRPr>
          </a:p>
        </p:txBody>
      </p:sp>
      <p:sp>
        <p:nvSpPr>
          <p:cNvPr id="10" name="TextBox 9">
            <a:extLst>
              <a:ext uri="{FF2B5EF4-FFF2-40B4-BE49-F238E27FC236}">
                <a16:creationId xmlns:a16="http://schemas.microsoft.com/office/drawing/2014/main" id="{009610C4-157F-31C8-155E-8504B2D3B153}"/>
              </a:ext>
            </a:extLst>
          </p:cNvPr>
          <p:cNvSpPr txBox="1"/>
          <p:nvPr/>
        </p:nvSpPr>
        <p:spPr>
          <a:xfrm>
            <a:off x="6389271" y="2145244"/>
            <a:ext cx="1959730" cy="110799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850392">
              <a:spcAft>
                <a:spcPts val="600"/>
              </a:spcAft>
            </a:pPr>
            <a:r>
              <a:rPr lang="en-US" sz="1650" kern="1200">
                <a:latin typeface="+mn-lt"/>
                <a:ea typeface="+mn-ea"/>
                <a:cs typeface="Calibri"/>
              </a:rPr>
              <a:t>Tokenize the motions using </a:t>
            </a:r>
            <a:r>
              <a:rPr lang="en-US" sz="1650" kern="1200" err="1">
                <a:latin typeface="+mn-lt"/>
                <a:ea typeface="+mn-ea"/>
                <a:cs typeface="Calibri"/>
              </a:rPr>
              <a:t>MotionGPT</a:t>
            </a:r>
            <a:r>
              <a:rPr lang="en-US" sz="1650">
                <a:cs typeface="Calibri"/>
              </a:rPr>
              <a:t> tokenizing system</a:t>
            </a:r>
            <a:endParaRPr lang="en-US" err="1">
              <a:ea typeface="Calibri"/>
              <a:cs typeface="Calibri"/>
            </a:endParaRPr>
          </a:p>
        </p:txBody>
      </p:sp>
      <p:sp>
        <p:nvSpPr>
          <p:cNvPr id="12" name="TextBox 11">
            <a:extLst>
              <a:ext uri="{FF2B5EF4-FFF2-40B4-BE49-F238E27FC236}">
                <a16:creationId xmlns:a16="http://schemas.microsoft.com/office/drawing/2014/main" id="{410E2E10-C9CE-A558-2AE4-E468BDCE2C11}"/>
              </a:ext>
            </a:extLst>
          </p:cNvPr>
          <p:cNvSpPr txBox="1"/>
          <p:nvPr/>
        </p:nvSpPr>
        <p:spPr>
          <a:xfrm>
            <a:off x="8981722" y="1623762"/>
            <a:ext cx="2163646" cy="163926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850392">
              <a:spcAft>
                <a:spcPts val="600"/>
              </a:spcAft>
            </a:pPr>
            <a:r>
              <a:rPr lang="en-US" sz="1674" kern="1200">
                <a:solidFill>
                  <a:schemeClr val="tx1"/>
                </a:solidFill>
                <a:latin typeface="+mn-lt"/>
                <a:ea typeface="+mn-ea"/>
                <a:cs typeface="Calibri"/>
              </a:rPr>
              <a:t>Process the tokens to recognize movements and give feedback to the console by using </a:t>
            </a:r>
            <a:r>
              <a:rPr lang="en-US" sz="1674" kern="1200" err="1">
                <a:solidFill>
                  <a:schemeClr val="tx1"/>
                </a:solidFill>
                <a:latin typeface="+mn-lt"/>
                <a:ea typeface="+mn-ea"/>
                <a:cs typeface="Calibri"/>
              </a:rPr>
              <a:t>MotionGPT</a:t>
            </a:r>
            <a:endParaRPr lang="en-US" err="1">
              <a:cs typeface="Calibri"/>
            </a:endParaRPr>
          </a:p>
        </p:txBody>
      </p:sp>
      <p:sp>
        <p:nvSpPr>
          <p:cNvPr id="14" name="Arrow: Right 13">
            <a:extLst>
              <a:ext uri="{FF2B5EF4-FFF2-40B4-BE49-F238E27FC236}">
                <a16:creationId xmlns:a16="http://schemas.microsoft.com/office/drawing/2014/main" id="{3F240E8D-73B6-A88A-D65D-40A9500B2C27}"/>
              </a:ext>
            </a:extLst>
          </p:cNvPr>
          <p:cNvSpPr/>
          <p:nvPr/>
        </p:nvSpPr>
        <p:spPr>
          <a:xfrm>
            <a:off x="3043932" y="2353646"/>
            <a:ext cx="511453" cy="4312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494BC689-CD7A-C5AA-7F5E-CCD982A87956}"/>
              </a:ext>
            </a:extLst>
          </p:cNvPr>
          <p:cNvSpPr/>
          <p:nvPr/>
        </p:nvSpPr>
        <p:spPr>
          <a:xfrm>
            <a:off x="5767988" y="2313532"/>
            <a:ext cx="511453" cy="4312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14B5945E-8BD6-6FBE-BBF3-0E17B4D75B5D}"/>
              </a:ext>
            </a:extLst>
          </p:cNvPr>
          <p:cNvSpPr/>
          <p:nvPr/>
        </p:nvSpPr>
        <p:spPr>
          <a:xfrm>
            <a:off x="8403370" y="2316347"/>
            <a:ext cx="511453" cy="4312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C68596E-6A84-FEDD-4B4F-2FDD815D7308}"/>
              </a:ext>
            </a:extLst>
          </p:cNvPr>
          <p:cNvSpPr txBox="1"/>
          <p:nvPr/>
        </p:nvSpPr>
        <p:spPr>
          <a:xfrm>
            <a:off x="4940240" y="4181027"/>
            <a:ext cx="2163646" cy="60394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850392">
              <a:spcAft>
                <a:spcPts val="600"/>
              </a:spcAft>
            </a:pPr>
            <a:r>
              <a:rPr lang="en-US" sz="1674" kern="1200">
                <a:solidFill>
                  <a:schemeClr val="tx1"/>
                </a:solidFill>
                <a:latin typeface="+mn-lt"/>
                <a:ea typeface="+mn-ea"/>
                <a:cs typeface="Calibri"/>
              </a:rPr>
              <a:t>Collect more data for other exercises</a:t>
            </a:r>
            <a:endParaRPr lang="en-US">
              <a:ea typeface="Calibri"/>
              <a:cs typeface="Calibri"/>
            </a:endParaRPr>
          </a:p>
        </p:txBody>
      </p:sp>
      <p:sp>
        <p:nvSpPr>
          <p:cNvPr id="20" name="Arrow: Bent 19">
            <a:extLst>
              <a:ext uri="{FF2B5EF4-FFF2-40B4-BE49-F238E27FC236}">
                <a16:creationId xmlns:a16="http://schemas.microsoft.com/office/drawing/2014/main" id="{CB3ADCF6-28FC-76F3-A305-8F8FEF422D07}"/>
              </a:ext>
            </a:extLst>
          </p:cNvPr>
          <p:cNvSpPr/>
          <p:nvPr/>
        </p:nvSpPr>
        <p:spPr>
          <a:xfrm rot="10800000">
            <a:off x="7146510" y="3341144"/>
            <a:ext cx="3138916" cy="1464157"/>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217DC637-CB30-CC5C-812F-3188388634A8}"/>
              </a:ext>
            </a:extLst>
          </p:cNvPr>
          <p:cNvSpPr/>
          <p:nvPr/>
        </p:nvSpPr>
        <p:spPr>
          <a:xfrm rot="16200000">
            <a:off x="2428106" y="2283139"/>
            <a:ext cx="1584500" cy="327931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57470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3659F4-8C0E-7469-E4A5-115DFF8660A4}"/>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19</a:t>
            </a:r>
          </a:p>
        </p:txBody>
      </p:sp>
      <p:sp>
        <p:nvSpPr>
          <p:cNvPr id="8" name="Title 7">
            <a:extLst>
              <a:ext uri="{FF2B5EF4-FFF2-40B4-BE49-F238E27FC236}">
                <a16:creationId xmlns:a16="http://schemas.microsoft.com/office/drawing/2014/main" id="{631D74A2-2059-1805-4666-655C93B22F6D}"/>
              </a:ext>
            </a:extLst>
          </p:cNvPr>
          <p:cNvSpPr>
            <a:spLocks noGrp="1"/>
          </p:cNvSpPr>
          <p:nvPr>
            <p:ph type="title"/>
          </p:nvPr>
        </p:nvSpPr>
        <p:spPr/>
        <p:txBody>
          <a:bodyPr/>
          <a:lstStyle/>
          <a:p>
            <a:r>
              <a:rPr lang="en-US">
                <a:cs typeface="Calibri Light"/>
              </a:rPr>
              <a:t>Skeletal Extraction</a:t>
            </a:r>
            <a:endParaRPr lang="en-US"/>
          </a:p>
        </p:txBody>
      </p:sp>
      <p:sp>
        <p:nvSpPr>
          <p:cNvPr id="6" name="Content Placeholder 5">
            <a:extLst>
              <a:ext uri="{FF2B5EF4-FFF2-40B4-BE49-F238E27FC236}">
                <a16:creationId xmlns:a16="http://schemas.microsoft.com/office/drawing/2014/main" id="{AFE4E387-EA61-917A-3687-A8451CF6BE58}"/>
              </a:ext>
            </a:extLst>
          </p:cNvPr>
          <p:cNvSpPr>
            <a:spLocks noGrp="1"/>
          </p:cNvSpPr>
          <p:nvPr>
            <p:ph idx="1"/>
          </p:nvPr>
        </p:nvSpPr>
        <p:spPr>
          <a:xfrm>
            <a:off x="677334" y="1752758"/>
            <a:ext cx="8596668" cy="4288604"/>
          </a:xfrm>
        </p:spPr>
        <p:txBody>
          <a:bodyPr vert="horz" lIns="91440" tIns="45720" rIns="91440" bIns="45720" rtlCol="0" anchor="t">
            <a:normAutofit/>
          </a:bodyPr>
          <a:lstStyle/>
          <a:p>
            <a:r>
              <a:rPr lang="en-US" sz="2400" err="1">
                <a:cs typeface="Calibri"/>
              </a:rPr>
              <a:t>OpenPose</a:t>
            </a:r>
            <a:endParaRPr lang="en-US" sz="2400">
              <a:cs typeface="Calibri"/>
            </a:endParaRPr>
          </a:p>
          <a:p>
            <a:pPr lvl="1"/>
            <a:r>
              <a:rPr lang="en-US" sz="2200">
                <a:cs typeface="Calibri"/>
              </a:rPr>
              <a:t>Using a python script to analyze video frame by frame</a:t>
            </a:r>
          </a:p>
          <a:p>
            <a:pPr lvl="2"/>
            <a:r>
              <a:rPr lang="en-US" sz="2000">
                <a:cs typeface="Calibri"/>
              </a:rPr>
              <a:t>Store into an image array and converted to an .</a:t>
            </a:r>
            <a:r>
              <a:rPr lang="en-US" sz="2000" err="1">
                <a:cs typeface="Calibri"/>
              </a:rPr>
              <a:t>avi</a:t>
            </a:r>
            <a:r>
              <a:rPr lang="en-US" sz="2000">
                <a:cs typeface="Calibri"/>
              </a:rPr>
              <a:t> file</a:t>
            </a:r>
          </a:p>
          <a:p>
            <a:pPr lvl="1"/>
            <a:r>
              <a:rPr lang="en-US" sz="2200">
                <a:cs typeface="Calibri"/>
              </a:rPr>
              <a:t>25 mapping </a:t>
            </a:r>
            <a:r>
              <a:rPr lang="en-US" sz="2200" err="1">
                <a:cs typeface="Calibri"/>
              </a:rPr>
              <a:t>keypoints</a:t>
            </a:r>
            <a:r>
              <a:rPr lang="en-US" sz="2200">
                <a:cs typeface="Calibri"/>
              </a:rPr>
              <a:t> (1 point is for background)</a:t>
            </a:r>
          </a:p>
          <a:p>
            <a:pPr lvl="1"/>
            <a:r>
              <a:rPr lang="en-US" sz="2200">
                <a:ea typeface="+mn-lt"/>
                <a:cs typeface="+mn-lt"/>
                <a:hlinkClick r:id="rId2"/>
              </a:rPr>
              <a:t>1stDeepSquat.avi</a:t>
            </a:r>
            <a:endParaRPr lang="en-US" sz="2200">
              <a:cs typeface="Calibri"/>
            </a:endParaRPr>
          </a:p>
          <a:p>
            <a:endParaRPr lang="en-US">
              <a:cs typeface="Calibri"/>
            </a:endParaRPr>
          </a:p>
        </p:txBody>
      </p:sp>
      <p:pic>
        <p:nvPicPr>
          <p:cNvPr id="2" name="Picture 1" descr="A person lifting a bar&#10;&#10;Description automatically generated">
            <a:extLst>
              <a:ext uri="{FF2B5EF4-FFF2-40B4-BE49-F238E27FC236}">
                <a16:creationId xmlns:a16="http://schemas.microsoft.com/office/drawing/2014/main" id="{5E500613-290B-8083-7FCA-D92221F74A2A}"/>
              </a:ext>
            </a:extLst>
          </p:cNvPr>
          <p:cNvPicPr>
            <a:picLocks noChangeAspect="1"/>
          </p:cNvPicPr>
          <p:nvPr/>
        </p:nvPicPr>
        <p:blipFill>
          <a:blip r:embed="rId3"/>
          <a:stretch>
            <a:fillRect/>
          </a:stretch>
        </p:blipFill>
        <p:spPr>
          <a:xfrm>
            <a:off x="4036245" y="3900327"/>
            <a:ext cx="2743200" cy="2743200"/>
          </a:xfrm>
          <a:prstGeom prst="rect">
            <a:avLst/>
          </a:prstGeom>
        </p:spPr>
      </p:pic>
    </p:spTree>
    <p:extLst>
      <p:ext uri="{BB962C8B-B14F-4D97-AF65-F5344CB8AC3E}">
        <p14:creationId xmlns:p14="http://schemas.microsoft.com/office/powerpoint/2010/main" val="3026547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C5B27-E312-4347-91E9-EB72864A9BE5}"/>
              </a:ext>
            </a:extLst>
          </p:cNvPr>
          <p:cNvSpPr>
            <a:spLocks noGrp="1"/>
          </p:cNvSpPr>
          <p:nvPr>
            <p:ph type="title"/>
          </p:nvPr>
        </p:nvSpPr>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1773B508-5C48-89AE-BEDE-D09115E90C9E}"/>
              </a:ext>
            </a:extLst>
          </p:cNvPr>
          <p:cNvSpPr>
            <a:spLocks noGrp="1"/>
          </p:cNvSpPr>
          <p:nvPr>
            <p:ph idx="1"/>
          </p:nvPr>
        </p:nvSpPr>
        <p:spPr>
          <a:xfrm>
            <a:off x="494883" y="1709828"/>
            <a:ext cx="8596668" cy="3880773"/>
          </a:xfrm>
        </p:spPr>
        <p:txBody>
          <a:bodyPr vert="horz" lIns="91440" tIns="45720" rIns="91440" bIns="45720" rtlCol="0" anchor="t">
            <a:noAutofit/>
          </a:bodyPr>
          <a:lstStyle/>
          <a:p>
            <a:r>
              <a:rPr lang="en-US" sz="2800">
                <a:cs typeface="Calibri"/>
              </a:rPr>
              <a:t>Objective</a:t>
            </a:r>
          </a:p>
          <a:p>
            <a:r>
              <a:rPr lang="en-US" sz="2800">
                <a:cs typeface="Calibri"/>
              </a:rPr>
              <a:t>Value Proposition</a:t>
            </a:r>
          </a:p>
          <a:p>
            <a:r>
              <a:rPr lang="en-US" sz="2800">
                <a:cs typeface="Calibri"/>
              </a:rPr>
              <a:t>Background/Product Requirements</a:t>
            </a:r>
          </a:p>
          <a:p>
            <a:r>
              <a:rPr lang="en-US" sz="2800">
                <a:cs typeface="Calibri"/>
              </a:rPr>
              <a:t>Conceptual Development Process</a:t>
            </a:r>
          </a:p>
          <a:p>
            <a:r>
              <a:rPr lang="en-US" sz="2800">
                <a:cs typeface="Calibri"/>
              </a:rPr>
              <a:t>Recommendations</a:t>
            </a:r>
          </a:p>
          <a:p>
            <a:r>
              <a:rPr lang="en-US" sz="2800">
                <a:cs typeface="Calibri"/>
              </a:rPr>
              <a:t>Risks and Mitigation</a:t>
            </a:r>
          </a:p>
          <a:p>
            <a:r>
              <a:rPr lang="en-US" sz="2800">
                <a:cs typeface="Calibri"/>
              </a:rPr>
              <a:t>Validation</a:t>
            </a:r>
          </a:p>
          <a:p>
            <a:r>
              <a:rPr lang="en-US" sz="2800">
                <a:cs typeface="Calibri"/>
              </a:rPr>
              <a:t>Schedule</a:t>
            </a:r>
          </a:p>
        </p:txBody>
      </p:sp>
      <p:sp>
        <p:nvSpPr>
          <p:cNvPr id="5" name="TextBox 4">
            <a:extLst>
              <a:ext uri="{FF2B5EF4-FFF2-40B4-BE49-F238E27FC236}">
                <a16:creationId xmlns:a16="http://schemas.microsoft.com/office/drawing/2014/main" id="{E13659F4-8C0E-7469-E4A5-115DFF8660A4}"/>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2</a:t>
            </a:r>
          </a:p>
        </p:txBody>
      </p:sp>
    </p:spTree>
    <p:extLst>
      <p:ext uri="{BB962C8B-B14F-4D97-AF65-F5344CB8AC3E}">
        <p14:creationId xmlns:p14="http://schemas.microsoft.com/office/powerpoint/2010/main" val="2506841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3659F4-8C0E-7469-E4A5-115DFF8660A4}"/>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20</a:t>
            </a:r>
          </a:p>
        </p:txBody>
      </p:sp>
      <p:sp>
        <p:nvSpPr>
          <p:cNvPr id="8" name="Title 7">
            <a:extLst>
              <a:ext uri="{FF2B5EF4-FFF2-40B4-BE49-F238E27FC236}">
                <a16:creationId xmlns:a16="http://schemas.microsoft.com/office/drawing/2014/main" id="{631D74A2-2059-1805-4666-655C93B22F6D}"/>
              </a:ext>
            </a:extLst>
          </p:cNvPr>
          <p:cNvSpPr>
            <a:spLocks noGrp="1"/>
          </p:cNvSpPr>
          <p:nvPr>
            <p:ph type="title"/>
          </p:nvPr>
        </p:nvSpPr>
        <p:spPr/>
        <p:txBody>
          <a:bodyPr/>
          <a:lstStyle/>
          <a:p>
            <a:r>
              <a:rPr lang="en-US">
                <a:cs typeface="Calibri Light"/>
              </a:rPr>
              <a:t>Data Preprocessing</a:t>
            </a:r>
            <a:endParaRPr lang="en-US"/>
          </a:p>
        </p:txBody>
      </p:sp>
      <p:sp>
        <p:nvSpPr>
          <p:cNvPr id="6" name="Content Placeholder 5">
            <a:extLst>
              <a:ext uri="{FF2B5EF4-FFF2-40B4-BE49-F238E27FC236}">
                <a16:creationId xmlns:a16="http://schemas.microsoft.com/office/drawing/2014/main" id="{AFE4E387-EA61-917A-3687-A8451CF6BE58}"/>
              </a:ext>
            </a:extLst>
          </p:cNvPr>
          <p:cNvSpPr>
            <a:spLocks noGrp="1"/>
          </p:cNvSpPr>
          <p:nvPr>
            <p:ph idx="1"/>
          </p:nvPr>
        </p:nvSpPr>
        <p:spPr>
          <a:xfrm>
            <a:off x="677334" y="1666899"/>
            <a:ext cx="8822048" cy="4374463"/>
          </a:xfrm>
        </p:spPr>
        <p:txBody>
          <a:bodyPr vert="horz" lIns="91440" tIns="45720" rIns="91440" bIns="45720" rtlCol="0" anchor="t">
            <a:normAutofit/>
          </a:bodyPr>
          <a:lstStyle/>
          <a:p>
            <a:r>
              <a:rPr lang="en-US">
                <a:solidFill>
                  <a:srgbClr val="374151"/>
                </a:solidFill>
                <a:ea typeface="+mn-lt"/>
                <a:cs typeface="+mn-lt"/>
              </a:rPr>
              <a:t>Data preprocessing is a common step in machine learning tasks, where raw data is transformed and cleaned to make it suitable for model training.</a:t>
            </a:r>
            <a:endParaRPr lang="en-US">
              <a:solidFill>
                <a:srgbClr val="374151"/>
              </a:solidFill>
              <a:cs typeface="Calibri"/>
            </a:endParaRPr>
          </a:p>
          <a:p>
            <a:r>
              <a:rPr lang="en-US">
                <a:solidFill>
                  <a:srgbClr val="374151"/>
                </a:solidFill>
                <a:cs typeface="Calibri"/>
              </a:rPr>
              <a:t>Our model will require the locations of particular joints for every frame of motion that is being analyzed, and Skeletal joint extraction will not always be able to generate joint locations with enough confidence. </a:t>
            </a:r>
          </a:p>
          <a:p>
            <a:pPr lvl="1"/>
            <a:r>
              <a:rPr lang="en-US" sz="1400">
                <a:solidFill>
                  <a:srgbClr val="374151"/>
                </a:solidFill>
                <a:cs typeface="Calibri"/>
              </a:rPr>
              <a:t>Simulate missing joint locations</a:t>
            </a:r>
          </a:p>
          <a:p>
            <a:r>
              <a:rPr lang="en-US">
                <a:solidFill>
                  <a:srgbClr val="374151"/>
                </a:solidFill>
                <a:cs typeface="Calibri"/>
              </a:rPr>
              <a:t>All of the skeletal data must be normalized in scale and direction to make training easier</a:t>
            </a:r>
          </a:p>
          <a:p>
            <a:pPr lvl="1"/>
            <a:r>
              <a:rPr lang="en-US" sz="1400">
                <a:solidFill>
                  <a:srgbClr val="374151"/>
                </a:solidFill>
                <a:cs typeface="Calibri"/>
              </a:rPr>
              <a:t>The relative distances between joints must be the same across data samples and across different frames of the same data sample</a:t>
            </a:r>
          </a:p>
          <a:p>
            <a:pPr lvl="1"/>
            <a:r>
              <a:rPr lang="en-US" sz="1400">
                <a:solidFill>
                  <a:srgbClr val="374151"/>
                </a:solidFill>
                <a:cs typeface="Calibri"/>
              </a:rPr>
              <a:t>Skeletons must be consistently oriented so that similar motions and poses can be recognized</a:t>
            </a:r>
          </a:p>
          <a:p>
            <a:pPr lvl="1"/>
            <a:r>
              <a:rPr lang="en-US" sz="1400">
                <a:solidFill>
                  <a:srgbClr val="374151"/>
                </a:solidFill>
                <a:cs typeface="Calibri"/>
              </a:rPr>
              <a:t>The positions must be centered uniformly across samples.</a:t>
            </a:r>
          </a:p>
          <a:p>
            <a:pPr lvl="1"/>
            <a:endParaRPr lang="en-US" sz="1000">
              <a:solidFill>
                <a:srgbClr val="374151"/>
              </a:solidFill>
              <a:cs typeface="Calibri"/>
            </a:endParaRPr>
          </a:p>
          <a:p>
            <a:pPr lvl="1"/>
            <a:endParaRPr lang="en-US">
              <a:cs typeface="Calibri"/>
            </a:endParaRPr>
          </a:p>
        </p:txBody>
      </p:sp>
    </p:spTree>
    <p:extLst>
      <p:ext uri="{BB962C8B-B14F-4D97-AF65-F5344CB8AC3E}">
        <p14:creationId xmlns:p14="http://schemas.microsoft.com/office/powerpoint/2010/main" val="3805123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B62CA-4136-1AD9-13B5-D2DA7514F0E4}"/>
              </a:ext>
            </a:extLst>
          </p:cNvPr>
          <p:cNvSpPr>
            <a:spLocks noGrp="1"/>
          </p:cNvSpPr>
          <p:nvPr>
            <p:ph type="title"/>
          </p:nvPr>
        </p:nvSpPr>
        <p:spPr/>
        <p:txBody>
          <a:bodyPr/>
          <a:lstStyle/>
          <a:p>
            <a:r>
              <a:rPr lang="en-US"/>
              <a:t>Data Preprocessing</a:t>
            </a:r>
          </a:p>
        </p:txBody>
      </p:sp>
      <p:pic>
        <p:nvPicPr>
          <p:cNvPr id="4" name="Content Placeholder 3" descr="A person in a gym&#10;&#10;Description automatically generated">
            <a:extLst>
              <a:ext uri="{FF2B5EF4-FFF2-40B4-BE49-F238E27FC236}">
                <a16:creationId xmlns:a16="http://schemas.microsoft.com/office/drawing/2014/main" id="{F804339E-362F-8F65-4607-286AFBBCD85A}"/>
              </a:ext>
            </a:extLst>
          </p:cNvPr>
          <p:cNvPicPr>
            <a:picLocks noGrp="1" noChangeAspect="1"/>
          </p:cNvPicPr>
          <p:nvPr>
            <p:ph idx="1"/>
          </p:nvPr>
        </p:nvPicPr>
        <p:blipFill>
          <a:blip r:embed="rId2"/>
          <a:stretch>
            <a:fillRect/>
          </a:stretch>
        </p:blipFill>
        <p:spPr>
          <a:xfrm>
            <a:off x="680493" y="1385451"/>
            <a:ext cx="4780351" cy="4761014"/>
          </a:xfrm>
        </p:spPr>
      </p:pic>
      <p:sp>
        <p:nvSpPr>
          <p:cNvPr id="5" name="TextBox 4">
            <a:extLst>
              <a:ext uri="{FF2B5EF4-FFF2-40B4-BE49-F238E27FC236}">
                <a16:creationId xmlns:a16="http://schemas.microsoft.com/office/drawing/2014/main" id="{92F95147-41B5-1237-EC5E-1747C1860418}"/>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21</a:t>
            </a:r>
          </a:p>
        </p:txBody>
      </p:sp>
    </p:spTree>
    <p:extLst>
      <p:ext uri="{BB962C8B-B14F-4D97-AF65-F5344CB8AC3E}">
        <p14:creationId xmlns:p14="http://schemas.microsoft.com/office/powerpoint/2010/main" val="1091255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3659F4-8C0E-7469-E4A5-115DFF8660A4}"/>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22</a:t>
            </a:r>
          </a:p>
        </p:txBody>
      </p:sp>
      <p:sp>
        <p:nvSpPr>
          <p:cNvPr id="8" name="Title 7">
            <a:extLst>
              <a:ext uri="{FF2B5EF4-FFF2-40B4-BE49-F238E27FC236}">
                <a16:creationId xmlns:a16="http://schemas.microsoft.com/office/drawing/2014/main" id="{631D74A2-2059-1805-4666-655C93B22F6D}"/>
              </a:ext>
            </a:extLst>
          </p:cNvPr>
          <p:cNvSpPr>
            <a:spLocks noGrp="1"/>
          </p:cNvSpPr>
          <p:nvPr>
            <p:ph type="title"/>
          </p:nvPr>
        </p:nvSpPr>
        <p:spPr>
          <a:xfrm>
            <a:off x="622905" y="38100"/>
            <a:ext cx="8596668" cy="1320800"/>
          </a:xfrm>
        </p:spPr>
        <p:txBody>
          <a:bodyPr vert="horz" lIns="91440" tIns="45720" rIns="91440" bIns="45720" rtlCol="0" anchor="ctr">
            <a:normAutofit/>
          </a:bodyPr>
          <a:lstStyle/>
          <a:p>
            <a:r>
              <a:rPr lang="en-US">
                <a:cs typeface="Calibri Light"/>
              </a:rPr>
              <a:t>Tokenize The Motions</a:t>
            </a:r>
            <a:endParaRPr lang="en-US"/>
          </a:p>
        </p:txBody>
      </p:sp>
      <p:sp>
        <p:nvSpPr>
          <p:cNvPr id="6" name="Content Placeholder 5">
            <a:extLst>
              <a:ext uri="{FF2B5EF4-FFF2-40B4-BE49-F238E27FC236}">
                <a16:creationId xmlns:a16="http://schemas.microsoft.com/office/drawing/2014/main" id="{AFE4E387-EA61-917A-3687-A8451CF6BE58}"/>
              </a:ext>
            </a:extLst>
          </p:cNvPr>
          <p:cNvSpPr>
            <a:spLocks noGrp="1"/>
          </p:cNvSpPr>
          <p:nvPr>
            <p:ph idx="1"/>
          </p:nvPr>
        </p:nvSpPr>
        <p:spPr>
          <a:xfrm>
            <a:off x="248932" y="1516901"/>
            <a:ext cx="8596668" cy="3505140"/>
          </a:xfrm>
        </p:spPr>
        <p:txBody>
          <a:bodyPr vert="horz" lIns="91440" tIns="45720" rIns="91440" bIns="45720" rtlCol="0" anchor="t">
            <a:normAutofit/>
          </a:bodyPr>
          <a:lstStyle/>
          <a:p>
            <a:r>
              <a:rPr lang="en-US">
                <a:cs typeface="Calibri"/>
              </a:rPr>
              <a:t>Use Motion GPT</a:t>
            </a:r>
            <a:endParaRPr lang="en-US"/>
          </a:p>
          <a:p>
            <a:pPr lvl="1"/>
            <a:r>
              <a:rPr lang="en-US">
                <a:cs typeface="Calibri"/>
              </a:rPr>
              <a:t>To tokenize motions, </a:t>
            </a:r>
            <a:r>
              <a:rPr lang="en-US" err="1">
                <a:cs typeface="Calibri"/>
              </a:rPr>
              <a:t>MotionGPT</a:t>
            </a:r>
            <a:r>
              <a:rPr lang="en-US">
                <a:cs typeface="Calibri"/>
              </a:rPr>
              <a:t> uses a pre-trained 3D human motion tokenizer V based on the Vector Quantized Variational Autoencoders (VQ-VAE) architecture. The motion codebook is used to represent human motion as discrete tokens  .</a:t>
            </a:r>
          </a:p>
          <a:p>
            <a:r>
              <a:rPr lang="en-US">
                <a:cs typeface="Calibri"/>
              </a:rPr>
              <a:t>Apply VQ-VAE model</a:t>
            </a:r>
          </a:p>
          <a:p>
            <a:pPr lvl="1"/>
            <a:r>
              <a:rPr lang="en-US" err="1">
                <a:cs typeface="Calibri"/>
              </a:rPr>
              <a:t>MotionGPT</a:t>
            </a:r>
            <a:r>
              <a:rPr lang="en-US">
                <a:cs typeface="Calibri"/>
              </a:rPr>
              <a:t> applies a motion-specific Vector Quantized Variational Autoencoder (VQ-VAE) model to construct a "motion vocabulary" and convert raw motion data into a sequence of motion tokens .  </a:t>
            </a:r>
          </a:p>
          <a:p>
            <a:pPr lvl="1"/>
            <a:endParaRPr lang="en-US">
              <a:cs typeface="Calibri"/>
            </a:endParaRPr>
          </a:p>
        </p:txBody>
      </p:sp>
      <p:pic>
        <p:nvPicPr>
          <p:cNvPr id="7" name="Picture 6">
            <a:extLst>
              <a:ext uri="{FF2B5EF4-FFF2-40B4-BE49-F238E27FC236}">
                <a16:creationId xmlns:a16="http://schemas.microsoft.com/office/drawing/2014/main" id="{F2D3B099-B2FF-A693-1B9A-5AFF9369A59C}"/>
              </a:ext>
            </a:extLst>
          </p:cNvPr>
          <p:cNvPicPr>
            <a:picLocks noChangeAspect="1"/>
          </p:cNvPicPr>
          <p:nvPr/>
        </p:nvPicPr>
        <p:blipFill>
          <a:blip r:embed="rId2"/>
          <a:stretch>
            <a:fillRect/>
          </a:stretch>
        </p:blipFill>
        <p:spPr>
          <a:xfrm>
            <a:off x="1458902" y="3981219"/>
            <a:ext cx="7658638" cy="2795802"/>
          </a:xfrm>
          <a:prstGeom prst="rect">
            <a:avLst/>
          </a:prstGeom>
        </p:spPr>
      </p:pic>
    </p:spTree>
    <p:extLst>
      <p:ext uri="{BB962C8B-B14F-4D97-AF65-F5344CB8AC3E}">
        <p14:creationId xmlns:p14="http://schemas.microsoft.com/office/powerpoint/2010/main" val="3715431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DA073-922A-C18C-B715-2F93C365CB6F}"/>
              </a:ext>
            </a:extLst>
          </p:cNvPr>
          <p:cNvSpPr>
            <a:spLocks noGrp="1"/>
          </p:cNvSpPr>
          <p:nvPr>
            <p:ph type="title"/>
          </p:nvPr>
        </p:nvSpPr>
        <p:spPr/>
        <p:txBody>
          <a:bodyPr/>
          <a:lstStyle/>
          <a:p>
            <a:r>
              <a:rPr lang="en-US">
                <a:cs typeface="Calibri Light"/>
              </a:rPr>
              <a:t>Process Movements and Give Feedback</a:t>
            </a:r>
            <a:endParaRPr lang="en-US"/>
          </a:p>
        </p:txBody>
      </p:sp>
      <p:sp>
        <p:nvSpPr>
          <p:cNvPr id="3" name="Content Placeholder 2">
            <a:extLst>
              <a:ext uri="{FF2B5EF4-FFF2-40B4-BE49-F238E27FC236}">
                <a16:creationId xmlns:a16="http://schemas.microsoft.com/office/drawing/2014/main" id="{80CCB5D1-FAEC-E330-8C6C-DDF767E67C8B}"/>
              </a:ext>
            </a:extLst>
          </p:cNvPr>
          <p:cNvSpPr>
            <a:spLocks noGrp="1"/>
          </p:cNvSpPr>
          <p:nvPr>
            <p:ph idx="1"/>
          </p:nvPr>
        </p:nvSpPr>
        <p:spPr>
          <a:xfrm>
            <a:off x="677334" y="1505913"/>
            <a:ext cx="8596668" cy="4535449"/>
          </a:xfrm>
        </p:spPr>
        <p:txBody>
          <a:bodyPr vert="horz" lIns="91440" tIns="45720" rIns="91440" bIns="45720" rtlCol="0" anchor="t">
            <a:normAutofit/>
          </a:bodyPr>
          <a:lstStyle/>
          <a:p>
            <a:r>
              <a:rPr lang="en-US">
                <a:cs typeface="Calibri"/>
              </a:rPr>
              <a:t>Use Motion GPT </a:t>
            </a:r>
          </a:p>
          <a:p>
            <a:pPr lvl="1"/>
            <a:r>
              <a:rPr lang="en-US">
                <a:ea typeface="+mn-lt"/>
                <a:cs typeface="Calibri"/>
              </a:rPr>
              <a:t>By recursively analyzing the sequence of tokens given to the model by the user, </a:t>
            </a:r>
            <a:r>
              <a:rPr lang="en-US" err="1">
                <a:ea typeface="+mn-lt"/>
                <a:cs typeface="Calibri"/>
              </a:rPr>
              <a:t>MotionGPT</a:t>
            </a:r>
            <a:r>
              <a:rPr lang="en-US">
                <a:ea typeface="+mn-lt"/>
                <a:cs typeface="Calibri"/>
              </a:rPr>
              <a:t> will generate the most likely target sequence (text or motion) during model training</a:t>
            </a:r>
          </a:p>
          <a:p>
            <a:pPr lvl="2"/>
            <a:r>
              <a:rPr lang="en-US">
                <a:ea typeface="+mn-lt"/>
                <a:cs typeface="Calibri"/>
              </a:rPr>
              <a:t>Motion GPT has a combined codebook of text and motion target "words"</a:t>
            </a:r>
          </a:p>
          <a:p>
            <a:pPr lvl="1"/>
            <a:r>
              <a:rPr lang="en-US">
                <a:ea typeface="+mn-lt"/>
                <a:cs typeface="Calibri"/>
              </a:rPr>
              <a:t>This method captures the patterns for each motion which we can use to generate feedback</a:t>
            </a:r>
          </a:p>
          <a:p>
            <a:pPr marL="457200" lvl="1" indent="0">
              <a:buNone/>
            </a:pPr>
            <a:endParaRPr lang="en-US">
              <a:ea typeface="+mn-lt"/>
              <a:cs typeface="Calibri"/>
            </a:endParaRPr>
          </a:p>
          <a:p>
            <a:pPr lvl="1"/>
            <a:r>
              <a:rPr lang="en-US">
                <a:ea typeface="+mn-lt"/>
                <a:cs typeface="+mn-lt"/>
              </a:rPr>
              <a:t>Motion-to-text: use this to give written feedback to the user</a:t>
            </a:r>
          </a:p>
          <a:p>
            <a:pPr lvl="2"/>
            <a:r>
              <a:rPr lang="en-US">
                <a:ea typeface="+mn-lt"/>
                <a:cs typeface="+mn-lt"/>
              </a:rPr>
              <a:t>Motion to text generates texts that describes the motion fed into the model</a:t>
            </a:r>
          </a:p>
          <a:p>
            <a:pPr lvl="2"/>
            <a:r>
              <a:rPr lang="en-US">
                <a:ea typeface="+mn-lt"/>
                <a:cs typeface="+mn-lt"/>
              </a:rPr>
              <a:t>Ex. "To enhance your performance, try straightening your back"</a:t>
            </a:r>
          </a:p>
          <a:p>
            <a:pPr lvl="1"/>
            <a:r>
              <a:rPr lang="en-US">
                <a:ea typeface="+mn-lt"/>
                <a:cs typeface="+mn-lt"/>
              </a:rPr>
              <a:t>Motion prediction tasks: provide an accuracy rating given a score</a:t>
            </a:r>
            <a:endParaRPr lang="en-US">
              <a:ea typeface="+mn-lt"/>
              <a:cs typeface="Calibri"/>
            </a:endParaRPr>
          </a:p>
          <a:p>
            <a:pPr lvl="2"/>
            <a:r>
              <a:rPr lang="en-US">
                <a:cs typeface="Calibri"/>
              </a:rPr>
              <a:t>Ex. "Deep Squat Accuracy: 9/10"</a:t>
            </a:r>
          </a:p>
        </p:txBody>
      </p:sp>
      <p:sp>
        <p:nvSpPr>
          <p:cNvPr id="5" name="TextBox 4">
            <a:extLst>
              <a:ext uri="{FF2B5EF4-FFF2-40B4-BE49-F238E27FC236}">
                <a16:creationId xmlns:a16="http://schemas.microsoft.com/office/drawing/2014/main" id="{764B3DBC-C3E4-78E8-C174-B63E9F0FAB89}"/>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23</a:t>
            </a:r>
          </a:p>
        </p:txBody>
      </p:sp>
    </p:spTree>
    <p:extLst>
      <p:ext uri="{BB962C8B-B14F-4D97-AF65-F5344CB8AC3E}">
        <p14:creationId xmlns:p14="http://schemas.microsoft.com/office/powerpoint/2010/main" val="3362683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DA073-922A-C18C-B715-2F93C365CB6F}"/>
              </a:ext>
            </a:extLst>
          </p:cNvPr>
          <p:cNvSpPr>
            <a:spLocks noGrp="1"/>
          </p:cNvSpPr>
          <p:nvPr>
            <p:ph type="title"/>
          </p:nvPr>
        </p:nvSpPr>
        <p:spPr/>
        <p:txBody>
          <a:bodyPr/>
          <a:lstStyle/>
          <a:p>
            <a:r>
              <a:rPr lang="en-US">
                <a:cs typeface="Calibri Light"/>
              </a:rPr>
              <a:t>Risks and Mitigation</a:t>
            </a:r>
            <a:endParaRPr lang="en-US"/>
          </a:p>
        </p:txBody>
      </p:sp>
      <p:sp>
        <p:nvSpPr>
          <p:cNvPr id="3" name="Content Placeholder 2">
            <a:extLst>
              <a:ext uri="{FF2B5EF4-FFF2-40B4-BE49-F238E27FC236}">
                <a16:creationId xmlns:a16="http://schemas.microsoft.com/office/drawing/2014/main" id="{80CCB5D1-FAEC-E330-8C6C-DDF767E67C8B}"/>
              </a:ext>
            </a:extLst>
          </p:cNvPr>
          <p:cNvSpPr>
            <a:spLocks noGrp="1"/>
          </p:cNvSpPr>
          <p:nvPr>
            <p:ph idx="1"/>
          </p:nvPr>
        </p:nvSpPr>
        <p:spPr>
          <a:xfrm>
            <a:off x="398292" y="1881547"/>
            <a:ext cx="8596668" cy="3880773"/>
          </a:xfrm>
        </p:spPr>
        <p:txBody>
          <a:bodyPr vert="horz" lIns="91440" tIns="45720" rIns="91440" bIns="45720" rtlCol="0" anchor="t">
            <a:normAutofit/>
          </a:bodyPr>
          <a:lstStyle/>
          <a:p>
            <a:r>
              <a:rPr lang="en-US">
                <a:cs typeface="Calibri"/>
              </a:rPr>
              <a:t>If </a:t>
            </a:r>
            <a:r>
              <a:rPr lang="en-US" err="1">
                <a:cs typeface="Calibri"/>
              </a:rPr>
              <a:t>OpenPose</a:t>
            </a:r>
            <a:r>
              <a:rPr lang="en-US">
                <a:cs typeface="Calibri"/>
              </a:rPr>
              <a:t> output does not tokenize well with the </a:t>
            </a:r>
            <a:r>
              <a:rPr lang="en-US" sz="1600">
                <a:cs typeface="Calibri"/>
              </a:rPr>
              <a:t>VQ-VAE </a:t>
            </a:r>
            <a:r>
              <a:rPr lang="en-US">
                <a:cs typeface="Calibri"/>
              </a:rPr>
              <a:t>model, we can attempt to use an alternative skeletal joint extraction library</a:t>
            </a:r>
          </a:p>
          <a:p>
            <a:pPr lvl="1"/>
            <a:r>
              <a:rPr lang="en-US" err="1">
                <a:cs typeface="Calibri"/>
              </a:rPr>
              <a:t>BlazePose</a:t>
            </a:r>
            <a:endParaRPr lang="en-US">
              <a:cs typeface="Calibri"/>
            </a:endParaRPr>
          </a:p>
          <a:p>
            <a:r>
              <a:rPr lang="en-US">
                <a:cs typeface="Calibri"/>
              </a:rPr>
              <a:t>Model processing time</a:t>
            </a:r>
          </a:p>
          <a:p>
            <a:pPr lvl="1"/>
            <a:r>
              <a:rPr lang="en-US">
                <a:cs typeface="Calibri"/>
              </a:rPr>
              <a:t>Lighter weight Skeletal Extraction Model</a:t>
            </a:r>
          </a:p>
          <a:p>
            <a:pPr lvl="1"/>
            <a:r>
              <a:rPr lang="en-US">
                <a:cs typeface="Calibri"/>
              </a:rPr>
              <a:t>Running the model on multiple GPU servers</a:t>
            </a:r>
          </a:p>
          <a:p>
            <a:r>
              <a:rPr lang="en-US">
                <a:cs typeface="Calibri"/>
              </a:rPr>
              <a:t>If we cannot find a script to preprocess the skeletal data</a:t>
            </a:r>
          </a:p>
          <a:p>
            <a:pPr lvl="1"/>
            <a:r>
              <a:rPr lang="en-US">
                <a:cs typeface="Calibri"/>
              </a:rPr>
              <a:t>Create a new one from scratch</a:t>
            </a:r>
          </a:p>
          <a:p>
            <a:endParaRPr lang="en-US">
              <a:cs typeface="Calibri"/>
            </a:endParaRPr>
          </a:p>
          <a:p>
            <a:endParaRPr lang="en-US">
              <a:cs typeface="Calibri"/>
            </a:endParaRPr>
          </a:p>
          <a:p>
            <a:endParaRPr lang="en-US">
              <a:cs typeface="Calibri"/>
            </a:endParaRPr>
          </a:p>
          <a:p>
            <a:endParaRPr lang="en-US">
              <a:cs typeface="Calibri"/>
            </a:endParaRPr>
          </a:p>
        </p:txBody>
      </p:sp>
      <p:sp>
        <p:nvSpPr>
          <p:cNvPr id="5" name="TextBox 4">
            <a:extLst>
              <a:ext uri="{FF2B5EF4-FFF2-40B4-BE49-F238E27FC236}">
                <a16:creationId xmlns:a16="http://schemas.microsoft.com/office/drawing/2014/main" id="{9BCDE9DC-AF3C-DB46-E79E-98688934D329}"/>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24</a:t>
            </a:r>
          </a:p>
        </p:txBody>
      </p:sp>
    </p:spTree>
    <p:extLst>
      <p:ext uri="{BB962C8B-B14F-4D97-AF65-F5344CB8AC3E}">
        <p14:creationId xmlns:p14="http://schemas.microsoft.com/office/powerpoint/2010/main" val="2601929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CE94-20EE-EA17-6C3F-2F4CAB2FD381}"/>
              </a:ext>
            </a:extLst>
          </p:cNvPr>
          <p:cNvSpPr>
            <a:spLocks noGrp="1"/>
          </p:cNvSpPr>
          <p:nvPr>
            <p:ph type="title"/>
          </p:nvPr>
        </p:nvSpPr>
        <p:spPr/>
        <p:txBody>
          <a:bodyPr/>
          <a:lstStyle/>
          <a:p>
            <a:r>
              <a:rPr lang="en-US">
                <a:cs typeface="Calibri Light"/>
              </a:rPr>
              <a:t>Schedule</a:t>
            </a:r>
            <a:endParaRPr lang="en-US"/>
          </a:p>
        </p:txBody>
      </p:sp>
      <p:sp>
        <p:nvSpPr>
          <p:cNvPr id="3" name="Content Placeholder 2">
            <a:extLst>
              <a:ext uri="{FF2B5EF4-FFF2-40B4-BE49-F238E27FC236}">
                <a16:creationId xmlns:a16="http://schemas.microsoft.com/office/drawing/2014/main" id="{9D57C811-10C9-21D3-8F4C-135134811387}"/>
              </a:ext>
            </a:extLst>
          </p:cNvPr>
          <p:cNvSpPr>
            <a:spLocks noGrp="1"/>
          </p:cNvSpPr>
          <p:nvPr>
            <p:ph idx="1"/>
          </p:nvPr>
        </p:nvSpPr>
        <p:spPr/>
        <p:txBody>
          <a:bodyPr vert="horz" lIns="91440" tIns="45720" rIns="91440" bIns="45720" rtlCol="0" anchor="t">
            <a:normAutofit/>
          </a:bodyPr>
          <a:lstStyle/>
          <a:p>
            <a:r>
              <a:rPr lang="en-US" sz="2800">
                <a:ea typeface="+mn-lt"/>
                <a:cs typeface="+mn-lt"/>
                <a:hlinkClick r:id="rId2"/>
              </a:rPr>
              <a:t>GanttChart</a:t>
            </a:r>
            <a:r>
              <a:rPr lang="en-US" sz="2800">
                <a:ea typeface="+mn-lt"/>
                <a:cs typeface="+mn-lt"/>
              </a:rPr>
              <a:t> </a:t>
            </a:r>
            <a:endParaRPr lang="en-US" sz="2000"/>
          </a:p>
        </p:txBody>
      </p:sp>
      <p:sp>
        <p:nvSpPr>
          <p:cNvPr id="5" name="TextBox 4">
            <a:extLst>
              <a:ext uri="{FF2B5EF4-FFF2-40B4-BE49-F238E27FC236}">
                <a16:creationId xmlns:a16="http://schemas.microsoft.com/office/drawing/2014/main" id="{FB8C7087-69E6-32DF-0010-1EF6DFCE9D1A}"/>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25</a:t>
            </a:r>
          </a:p>
        </p:txBody>
      </p:sp>
    </p:spTree>
    <p:extLst>
      <p:ext uri="{BB962C8B-B14F-4D97-AF65-F5344CB8AC3E}">
        <p14:creationId xmlns:p14="http://schemas.microsoft.com/office/powerpoint/2010/main" val="834389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1DB9-47E8-B572-D419-6547CB419DE2}"/>
              </a:ext>
            </a:extLst>
          </p:cNvPr>
          <p:cNvSpPr>
            <a:spLocks noGrp="1"/>
          </p:cNvSpPr>
          <p:nvPr>
            <p:ph type="title"/>
          </p:nvPr>
        </p:nvSpPr>
        <p:spPr/>
        <p:txBody>
          <a:bodyPr/>
          <a:lstStyle/>
          <a:p>
            <a:r>
              <a:rPr lang="en-US">
                <a:cs typeface="Calibri Light"/>
              </a:rPr>
              <a:t>Design Validation</a:t>
            </a:r>
            <a:endParaRPr lang="en-US"/>
          </a:p>
        </p:txBody>
      </p:sp>
      <p:sp>
        <p:nvSpPr>
          <p:cNvPr id="3" name="Content Placeholder 2">
            <a:extLst>
              <a:ext uri="{FF2B5EF4-FFF2-40B4-BE49-F238E27FC236}">
                <a16:creationId xmlns:a16="http://schemas.microsoft.com/office/drawing/2014/main" id="{4F0CA94B-2E81-D1B0-2A9C-8FC67642525F}"/>
              </a:ext>
            </a:extLst>
          </p:cNvPr>
          <p:cNvSpPr>
            <a:spLocks noGrp="1"/>
          </p:cNvSpPr>
          <p:nvPr>
            <p:ph idx="1"/>
          </p:nvPr>
        </p:nvSpPr>
        <p:spPr/>
        <p:txBody>
          <a:bodyPr vert="horz" lIns="91440" tIns="45720" rIns="91440" bIns="45720" rtlCol="0" anchor="t">
            <a:normAutofit/>
          </a:bodyPr>
          <a:lstStyle/>
          <a:p>
            <a:r>
              <a:rPr lang="en-US" sz="2800">
                <a:ea typeface="+mn-lt"/>
                <a:cs typeface="+mn-lt"/>
                <a:hlinkClick r:id="rId2"/>
              </a:rPr>
              <a:t>Design Validation</a:t>
            </a:r>
            <a:r>
              <a:rPr lang="en-US" sz="2800">
                <a:ea typeface="+mn-lt"/>
                <a:cs typeface="+mn-lt"/>
              </a:rPr>
              <a:t> </a:t>
            </a:r>
            <a:endParaRPr lang="en-US" sz="2800"/>
          </a:p>
        </p:txBody>
      </p:sp>
      <p:sp>
        <p:nvSpPr>
          <p:cNvPr id="5" name="TextBox 4">
            <a:extLst>
              <a:ext uri="{FF2B5EF4-FFF2-40B4-BE49-F238E27FC236}">
                <a16:creationId xmlns:a16="http://schemas.microsoft.com/office/drawing/2014/main" id="{DACCE8C2-C160-3B1D-0D94-EE64EC1F1CA7}"/>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26</a:t>
            </a:r>
          </a:p>
        </p:txBody>
      </p:sp>
    </p:spTree>
    <p:extLst>
      <p:ext uri="{BB962C8B-B14F-4D97-AF65-F5344CB8AC3E}">
        <p14:creationId xmlns:p14="http://schemas.microsoft.com/office/powerpoint/2010/main" val="2651355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3" descr="3D black question marks with one yellow question mark">
            <a:extLst>
              <a:ext uri="{FF2B5EF4-FFF2-40B4-BE49-F238E27FC236}">
                <a16:creationId xmlns:a16="http://schemas.microsoft.com/office/drawing/2014/main" id="{73EF1357-46FF-6FD8-CD68-938CC305CE26}"/>
              </a:ext>
            </a:extLst>
          </p:cNvPr>
          <p:cNvPicPr>
            <a:picLocks noChangeAspect="1"/>
          </p:cNvPicPr>
          <p:nvPr/>
        </p:nvPicPr>
        <p:blipFill rotWithShape="1">
          <a:blip r:embed="rId2">
            <a:duotone>
              <a:prstClr val="black"/>
              <a:prstClr val="white"/>
            </a:duotone>
          </a:blip>
          <a:srcRect l="45809" r="17231" b="1774"/>
          <a:stretch/>
        </p:blipFill>
        <p:spPr>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58A5B900-D43F-BE68-0BF3-741A9886E826}"/>
              </a:ext>
            </a:extLst>
          </p:cNvPr>
          <p:cNvSpPr>
            <a:spLocks noGrp="1"/>
          </p:cNvSpPr>
          <p:nvPr>
            <p:ph type="title"/>
          </p:nvPr>
        </p:nvSpPr>
        <p:spPr>
          <a:xfrm>
            <a:off x="668866" y="1678666"/>
            <a:ext cx="5123515" cy="2369093"/>
          </a:xfrm>
        </p:spPr>
        <p:txBody>
          <a:bodyPr vert="horz" lIns="91440" tIns="45720" rIns="91440" bIns="45720" rtlCol="0" anchor="b">
            <a:normAutofit/>
          </a:bodyPr>
          <a:lstStyle/>
          <a:p>
            <a:pPr algn="ctr"/>
            <a:r>
              <a:rPr lang="en-US" sz="4800"/>
              <a:t>Questions or Feedback</a:t>
            </a:r>
          </a:p>
        </p:txBody>
      </p:sp>
      <p:cxnSp>
        <p:nvCxnSpPr>
          <p:cNvPr id="20" name="Straight Connector 19">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a:extLst>
              <a:ext uri="{FF2B5EF4-FFF2-40B4-BE49-F238E27FC236}">
                <a16:creationId xmlns:a16="http://schemas.microsoft.com/office/drawing/2014/main" id="{66E0550D-5995-37D0-CC82-49674A8838B0}"/>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27</a:t>
            </a:r>
          </a:p>
        </p:txBody>
      </p:sp>
    </p:spTree>
    <p:extLst>
      <p:ext uri="{BB962C8B-B14F-4D97-AF65-F5344CB8AC3E}">
        <p14:creationId xmlns:p14="http://schemas.microsoft.com/office/powerpoint/2010/main" val="774553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C5B27-E312-4347-91E9-EB72864A9BE5}"/>
              </a:ext>
            </a:extLst>
          </p:cNvPr>
          <p:cNvSpPr>
            <a:spLocks noGrp="1"/>
          </p:cNvSpPr>
          <p:nvPr>
            <p:ph type="title"/>
          </p:nvPr>
        </p:nvSpPr>
        <p:spPr/>
        <p:txBody>
          <a:bodyPr/>
          <a:lstStyle/>
          <a:p>
            <a:r>
              <a:rPr lang="en-US">
                <a:cs typeface="Calibri Light"/>
              </a:rPr>
              <a:t>Objective</a:t>
            </a:r>
            <a:endParaRPr lang="en-US"/>
          </a:p>
        </p:txBody>
      </p:sp>
      <p:sp>
        <p:nvSpPr>
          <p:cNvPr id="3" name="Content Placeholder 2">
            <a:extLst>
              <a:ext uri="{FF2B5EF4-FFF2-40B4-BE49-F238E27FC236}">
                <a16:creationId xmlns:a16="http://schemas.microsoft.com/office/drawing/2014/main" id="{1773B508-5C48-89AE-BEDE-D09115E90C9E}"/>
              </a:ext>
            </a:extLst>
          </p:cNvPr>
          <p:cNvSpPr>
            <a:spLocks noGrp="1"/>
          </p:cNvSpPr>
          <p:nvPr>
            <p:ph idx="1"/>
          </p:nvPr>
        </p:nvSpPr>
        <p:spPr>
          <a:xfrm>
            <a:off x="537813" y="1484448"/>
            <a:ext cx="8596668" cy="3880773"/>
          </a:xfrm>
        </p:spPr>
        <p:txBody>
          <a:bodyPr vert="horz" lIns="91440" tIns="45720" rIns="91440" bIns="45720" rtlCol="0" anchor="t">
            <a:normAutofit/>
          </a:bodyPr>
          <a:lstStyle/>
          <a:p>
            <a:r>
              <a:rPr lang="en-US" b="1">
                <a:solidFill>
                  <a:schemeClr val="tx1"/>
                </a:solidFill>
                <a:ea typeface="+mn-lt"/>
                <a:cs typeface="+mn-lt"/>
              </a:rPr>
              <a:t>Develop Deep Learning System</a:t>
            </a:r>
            <a:r>
              <a:rPr lang="en-US">
                <a:solidFill>
                  <a:schemeClr val="tx1"/>
                </a:solidFill>
                <a:ea typeface="+mn-lt"/>
                <a:cs typeface="+mn-lt"/>
              </a:rPr>
              <a:t>: Create a deep learning system for evaluating the correctness of physical rehabilitation exercises from smartphone-captured videos.</a:t>
            </a:r>
            <a:endParaRPr lang="en-US">
              <a:solidFill>
                <a:schemeClr val="tx1"/>
              </a:solidFill>
              <a:cs typeface="Calibri"/>
            </a:endParaRPr>
          </a:p>
          <a:p>
            <a:pPr lvl="1"/>
            <a:r>
              <a:rPr lang="en-US" sz="1800" b="1">
                <a:solidFill>
                  <a:schemeClr val="tx1"/>
                </a:solidFill>
                <a:ea typeface="+mn-lt"/>
                <a:cs typeface="+mn-lt"/>
              </a:rPr>
              <a:t>Video Collection and Skeletal Data Extraction</a:t>
            </a:r>
            <a:r>
              <a:rPr lang="en-US" sz="1800">
                <a:solidFill>
                  <a:schemeClr val="tx1"/>
                </a:solidFill>
                <a:ea typeface="+mn-lt"/>
                <a:cs typeface="+mn-lt"/>
              </a:rPr>
              <a:t>: Gather exercise videos and extract skeletal data of joint movements.</a:t>
            </a:r>
            <a:endParaRPr lang="en-US" sz="1800">
              <a:solidFill>
                <a:schemeClr val="tx1"/>
              </a:solidFill>
            </a:endParaRPr>
          </a:p>
          <a:p>
            <a:pPr lvl="1"/>
            <a:r>
              <a:rPr lang="en-US" sz="1800" b="1">
                <a:solidFill>
                  <a:schemeClr val="tx1"/>
                </a:solidFill>
                <a:ea typeface="+mn-lt"/>
                <a:cs typeface="+mn-lt"/>
              </a:rPr>
              <a:t>Exercise Quality Assessment and Feedback:</a:t>
            </a:r>
            <a:r>
              <a:rPr lang="en-US" sz="1800">
                <a:solidFill>
                  <a:schemeClr val="tx1"/>
                </a:solidFill>
                <a:ea typeface="+mn-lt"/>
                <a:cs typeface="+mn-lt"/>
              </a:rPr>
              <a:t> Tune motion-to-text deep learning models to assess exercise quality and provide meaningful text feedback to improve performance.</a:t>
            </a:r>
            <a:endParaRPr lang="en-US">
              <a:solidFill>
                <a:schemeClr val="tx1"/>
              </a:solidFill>
            </a:endParaRPr>
          </a:p>
          <a:p>
            <a:endParaRPr lang="en-US" sz="2400">
              <a:cs typeface="Calibri"/>
            </a:endParaRPr>
          </a:p>
        </p:txBody>
      </p:sp>
      <p:sp>
        <p:nvSpPr>
          <p:cNvPr id="5" name="TextBox 4">
            <a:extLst>
              <a:ext uri="{FF2B5EF4-FFF2-40B4-BE49-F238E27FC236}">
                <a16:creationId xmlns:a16="http://schemas.microsoft.com/office/drawing/2014/main" id="{E13659F4-8C0E-7469-E4A5-115DFF8660A4}"/>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3</a:t>
            </a:r>
          </a:p>
        </p:txBody>
      </p:sp>
      <p:pic>
        <p:nvPicPr>
          <p:cNvPr id="6" name="Picture 5">
            <a:extLst>
              <a:ext uri="{FF2B5EF4-FFF2-40B4-BE49-F238E27FC236}">
                <a16:creationId xmlns:a16="http://schemas.microsoft.com/office/drawing/2014/main" id="{62D2AC4B-15E9-5814-ABF8-68A2E8327CCD}"/>
              </a:ext>
            </a:extLst>
          </p:cNvPr>
          <p:cNvPicPr>
            <a:picLocks noChangeAspect="1"/>
          </p:cNvPicPr>
          <p:nvPr/>
        </p:nvPicPr>
        <p:blipFill>
          <a:blip r:embed="rId2"/>
          <a:stretch>
            <a:fillRect/>
          </a:stretch>
        </p:blipFill>
        <p:spPr>
          <a:xfrm>
            <a:off x="1141969" y="4203971"/>
            <a:ext cx="8227454" cy="2999718"/>
          </a:xfrm>
          <a:prstGeom prst="rect">
            <a:avLst/>
          </a:prstGeom>
        </p:spPr>
      </p:pic>
    </p:spTree>
    <p:extLst>
      <p:ext uri="{BB962C8B-B14F-4D97-AF65-F5344CB8AC3E}">
        <p14:creationId xmlns:p14="http://schemas.microsoft.com/office/powerpoint/2010/main" val="1454498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C5B27-E312-4347-91E9-EB72864A9BE5}"/>
              </a:ext>
            </a:extLst>
          </p:cNvPr>
          <p:cNvSpPr>
            <a:spLocks noGrp="1"/>
          </p:cNvSpPr>
          <p:nvPr>
            <p:ph type="title"/>
          </p:nvPr>
        </p:nvSpPr>
        <p:spPr/>
        <p:txBody>
          <a:bodyPr/>
          <a:lstStyle/>
          <a:p>
            <a:r>
              <a:rPr lang="en-US">
                <a:cs typeface="Calibri Light"/>
              </a:rPr>
              <a:t>Value Proposition</a:t>
            </a:r>
            <a:endParaRPr lang="en-US"/>
          </a:p>
        </p:txBody>
      </p:sp>
      <p:sp>
        <p:nvSpPr>
          <p:cNvPr id="3" name="Content Placeholder 2">
            <a:extLst>
              <a:ext uri="{FF2B5EF4-FFF2-40B4-BE49-F238E27FC236}">
                <a16:creationId xmlns:a16="http://schemas.microsoft.com/office/drawing/2014/main" id="{1773B508-5C48-89AE-BEDE-D09115E90C9E}"/>
              </a:ext>
            </a:extLst>
          </p:cNvPr>
          <p:cNvSpPr>
            <a:spLocks noGrp="1"/>
          </p:cNvSpPr>
          <p:nvPr>
            <p:ph idx="1"/>
          </p:nvPr>
        </p:nvSpPr>
        <p:spPr>
          <a:xfrm>
            <a:off x="548545" y="1784955"/>
            <a:ext cx="8596668" cy="3880773"/>
          </a:xfrm>
        </p:spPr>
        <p:txBody>
          <a:bodyPr vert="horz" lIns="91440" tIns="45720" rIns="91440" bIns="45720" rtlCol="0" anchor="t">
            <a:normAutofit/>
          </a:bodyPr>
          <a:lstStyle/>
          <a:p>
            <a:r>
              <a:rPr lang="en-US" sz="2400">
                <a:cs typeface="Calibri"/>
              </a:rPr>
              <a:t>Rehabilitation after injury prolonged:</a:t>
            </a:r>
          </a:p>
          <a:p>
            <a:pPr lvl="1"/>
            <a:r>
              <a:rPr lang="en-US" sz="2000">
                <a:cs typeface="Calibri"/>
              </a:rPr>
              <a:t>No feedback on their exercises</a:t>
            </a:r>
          </a:p>
          <a:p>
            <a:pPr lvl="1"/>
            <a:r>
              <a:rPr lang="en-US" sz="2000">
                <a:cs typeface="Calibri"/>
              </a:rPr>
              <a:t>Practicing exercises incorrectly</a:t>
            </a:r>
          </a:p>
          <a:p>
            <a:pPr lvl="1"/>
            <a:r>
              <a:rPr lang="en-US" sz="2000">
                <a:cs typeface="Calibri"/>
              </a:rPr>
              <a:t>No progress on recovery</a:t>
            </a:r>
          </a:p>
          <a:p>
            <a:r>
              <a:rPr lang="en-US" sz="2400">
                <a:cs typeface="Calibri"/>
              </a:rPr>
              <a:t>Can be expensive!</a:t>
            </a:r>
          </a:p>
          <a:p>
            <a:r>
              <a:rPr lang="en-US" sz="2400">
                <a:cs typeface="Calibri"/>
              </a:rPr>
              <a:t>Create a way to give feedback given a video from user of them completing an exercise</a:t>
            </a:r>
          </a:p>
        </p:txBody>
      </p:sp>
      <p:sp>
        <p:nvSpPr>
          <p:cNvPr id="5" name="TextBox 4">
            <a:extLst>
              <a:ext uri="{FF2B5EF4-FFF2-40B4-BE49-F238E27FC236}">
                <a16:creationId xmlns:a16="http://schemas.microsoft.com/office/drawing/2014/main" id="{E13659F4-8C0E-7469-E4A5-115DFF8660A4}"/>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4</a:t>
            </a:r>
          </a:p>
        </p:txBody>
      </p:sp>
      <p:pic>
        <p:nvPicPr>
          <p:cNvPr id="6" name="Picture 5" descr="A green square with white text and a heart and pulse&#10;&#10;Description automatically generated">
            <a:extLst>
              <a:ext uri="{FF2B5EF4-FFF2-40B4-BE49-F238E27FC236}">
                <a16:creationId xmlns:a16="http://schemas.microsoft.com/office/drawing/2014/main" id="{F3C80909-A5B9-FA58-F2CD-AD2B1DF971F7}"/>
              </a:ext>
            </a:extLst>
          </p:cNvPr>
          <p:cNvPicPr>
            <a:picLocks noChangeAspect="1"/>
          </p:cNvPicPr>
          <p:nvPr/>
        </p:nvPicPr>
        <p:blipFill>
          <a:blip r:embed="rId3"/>
          <a:stretch>
            <a:fillRect/>
          </a:stretch>
        </p:blipFill>
        <p:spPr>
          <a:xfrm>
            <a:off x="2683" y="5804682"/>
            <a:ext cx="1089339" cy="1054861"/>
          </a:xfrm>
          <a:prstGeom prst="rect">
            <a:avLst/>
          </a:prstGeom>
        </p:spPr>
      </p:pic>
    </p:spTree>
    <p:extLst>
      <p:ext uri="{BB962C8B-B14F-4D97-AF65-F5344CB8AC3E}">
        <p14:creationId xmlns:p14="http://schemas.microsoft.com/office/powerpoint/2010/main" val="2040859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C5B27-E312-4347-91E9-EB72864A9BE5}"/>
              </a:ext>
            </a:extLst>
          </p:cNvPr>
          <p:cNvSpPr>
            <a:spLocks noGrp="1"/>
          </p:cNvSpPr>
          <p:nvPr>
            <p:ph type="title"/>
          </p:nvPr>
        </p:nvSpPr>
        <p:spPr/>
        <p:txBody>
          <a:bodyPr/>
          <a:lstStyle/>
          <a:p>
            <a:r>
              <a:rPr lang="en-US">
                <a:cs typeface="Calibri Light"/>
              </a:rPr>
              <a:t>Background</a:t>
            </a:r>
            <a:endParaRPr lang="en-US"/>
          </a:p>
        </p:txBody>
      </p:sp>
      <p:sp>
        <p:nvSpPr>
          <p:cNvPr id="3" name="Content Placeholder 2">
            <a:extLst>
              <a:ext uri="{FF2B5EF4-FFF2-40B4-BE49-F238E27FC236}">
                <a16:creationId xmlns:a16="http://schemas.microsoft.com/office/drawing/2014/main" id="{1773B508-5C48-89AE-BEDE-D09115E90C9E}"/>
              </a:ext>
            </a:extLst>
          </p:cNvPr>
          <p:cNvSpPr>
            <a:spLocks noGrp="1"/>
          </p:cNvSpPr>
          <p:nvPr>
            <p:ph idx="1"/>
          </p:nvPr>
        </p:nvSpPr>
        <p:spPr>
          <a:xfrm>
            <a:off x="248038" y="1619475"/>
            <a:ext cx="10195794" cy="5323408"/>
          </a:xfrm>
        </p:spPr>
        <p:txBody>
          <a:bodyPr vert="horz" lIns="91440" tIns="45720" rIns="91440" bIns="45720" rtlCol="0" anchor="t">
            <a:normAutofit/>
          </a:bodyPr>
          <a:lstStyle/>
          <a:p>
            <a:r>
              <a:rPr lang="en-US" sz="2800">
                <a:cs typeface="Calibri"/>
              </a:rPr>
              <a:t>Zhang – </a:t>
            </a:r>
            <a:r>
              <a:rPr lang="en-US" sz="2800" err="1">
                <a:cs typeface="Calibri"/>
              </a:rPr>
              <a:t>MotionGPT</a:t>
            </a:r>
            <a:r>
              <a:rPr lang="en-US" sz="2800">
                <a:cs typeface="Calibri"/>
              </a:rPr>
              <a:t> Finetuned LLMs</a:t>
            </a:r>
          </a:p>
          <a:p>
            <a:pPr lvl="1"/>
            <a:r>
              <a:rPr lang="en-US" sz="2400">
                <a:cs typeface="Calibri"/>
              </a:rPr>
              <a:t>This </a:t>
            </a:r>
            <a:r>
              <a:rPr lang="en-US" sz="2400" err="1">
                <a:cs typeface="Calibri"/>
              </a:rPr>
              <a:t>MotionGPT</a:t>
            </a:r>
            <a:r>
              <a:rPr lang="en-US" sz="2400">
                <a:cs typeface="Calibri"/>
              </a:rPr>
              <a:t> project is concerned with the generation of human motion from multimodal inputs.</a:t>
            </a:r>
          </a:p>
          <a:p>
            <a:pPr lvl="2"/>
            <a:r>
              <a:rPr lang="en-US" sz="2000">
                <a:cs typeface="Calibri"/>
              </a:rPr>
              <a:t>Using initial and or intermediate poses in addition to text in an LLM prompt instruction could have useful applications</a:t>
            </a:r>
          </a:p>
          <a:p>
            <a:pPr lvl="1"/>
            <a:r>
              <a:rPr lang="en-US" sz="2400">
                <a:cs typeface="Calibri"/>
              </a:rPr>
              <a:t>This project demonstrates that accurate and diverse human motions can be generated by a model with &gt;99% similarity to a LLM</a:t>
            </a:r>
            <a:endParaRPr lang="en-US" sz="2000">
              <a:cs typeface="Calibri"/>
            </a:endParaRPr>
          </a:p>
          <a:p>
            <a:endParaRPr lang="en-US">
              <a:cs typeface="Calibri"/>
            </a:endParaRPr>
          </a:p>
        </p:txBody>
      </p:sp>
      <p:sp>
        <p:nvSpPr>
          <p:cNvPr id="5" name="TextBox 4">
            <a:extLst>
              <a:ext uri="{FF2B5EF4-FFF2-40B4-BE49-F238E27FC236}">
                <a16:creationId xmlns:a16="http://schemas.microsoft.com/office/drawing/2014/main" id="{E13659F4-8C0E-7469-E4A5-115DFF8660A4}"/>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5</a:t>
            </a:r>
          </a:p>
        </p:txBody>
      </p:sp>
    </p:spTree>
    <p:extLst>
      <p:ext uri="{BB962C8B-B14F-4D97-AF65-F5344CB8AC3E}">
        <p14:creationId xmlns:p14="http://schemas.microsoft.com/office/powerpoint/2010/main" val="832046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C5B27-E312-4347-91E9-EB72864A9BE5}"/>
              </a:ext>
            </a:extLst>
          </p:cNvPr>
          <p:cNvSpPr>
            <a:spLocks noGrp="1"/>
          </p:cNvSpPr>
          <p:nvPr>
            <p:ph type="title"/>
          </p:nvPr>
        </p:nvSpPr>
        <p:spPr/>
        <p:txBody>
          <a:bodyPr/>
          <a:lstStyle/>
          <a:p>
            <a:r>
              <a:rPr lang="en-US">
                <a:cs typeface="Calibri Light"/>
              </a:rPr>
              <a:t>Background</a:t>
            </a:r>
            <a:endParaRPr lang="en-US"/>
          </a:p>
        </p:txBody>
      </p:sp>
      <p:sp>
        <p:nvSpPr>
          <p:cNvPr id="3" name="Content Placeholder 2">
            <a:extLst>
              <a:ext uri="{FF2B5EF4-FFF2-40B4-BE49-F238E27FC236}">
                <a16:creationId xmlns:a16="http://schemas.microsoft.com/office/drawing/2014/main" id="{1773B508-5C48-89AE-BEDE-D09115E90C9E}"/>
              </a:ext>
            </a:extLst>
          </p:cNvPr>
          <p:cNvSpPr>
            <a:spLocks noGrp="1"/>
          </p:cNvSpPr>
          <p:nvPr>
            <p:ph idx="1"/>
          </p:nvPr>
        </p:nvSpPr>
        <p:spPr>
          <a:xfrm>
            <a:off x="677334" y="1372630"/>
            <a:ext cx="10195794" cy="5323408"/>
          </a:xfrm>
        </p:spPr>
        <p:txBody>
          <a:bodyPr vert="horz" lIns="91440" tIns="45720" rIns="91440" bIns="45720" rtlCol="0" anchor="t">
            <a:normAutofit/>
          </a:bodyPr>
          <a:lstStyle/>
          <a:p>
            <a:endParaRPr lang="en-US">
              <a:cs typeface="Calibri"/>
            </a:endParaRPr>
          </a:p>
          <a:p>
            <a:r>
              <a:rPr lang="en-US" sz="2800">
                <a:cs typeface="Calibri"/>
              </a:rPr>
              <a:t>Jiang – Human Motion as a Foreign Language</a:t>
            </a:r>
          </a:p>
          <a:p>
            <a:pPr lvl="1"/>
            <a:r>
              <a:rPr lang="en-US" sz="2400" err="1">
                <a:cs typeface="Calibri"/>
              </a:rPr>
              <a:t>MotionGPT</a:t>
            </a:r>
            <a:r>
              <a:rPr lang="en-US" sz="2400">
                <a:cs typeface="Calibri"/>
              </a:rPr>
              <a:t> treats human motion as a foreign language, learning its grammar and syntax. It's pre-trained on motion-language data, excelling in tasks like text-to-motion, motion-to-text, motion prediction, and motion in-between, showcasing its ability to connect human motion and language effectively.</a:t>
            </a:r>
          </a:p>
          <a:p>
            <a:endParaRPr lang="en-US">
              <a:cs typeface="Calibri"/>
            </a:endParaRPr>
          </a:p>
        </p:txBody>
      </p:sp>
      <p:sp>
        <p:nvSpPr>
          <p:cNvPr id="5" name="TextBox 4">
            <a:extLst>
              <a:ext uri="{FF2B5EF4-FFF2-40B4-BE49-F238E27FC236}">
                <a16:creationId xmlns:a16="http://schemas.microsoft.com/office/drawing/2014/main" id="{E13659F4-8C0E-7469-E4A5-115DFF8660A4}"/>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6</a:t>
            </a:r>
          </a:p>
        </p:txBody>
      </p:sp>
    </p:spTree>
    <p:extLst>
      <p:ext uri="{BB962C8B-B14F-4D97-AF65-F5344CB8AC3E}">
        <p14:creationId xmlns:p14="http://schemas.microsoft.com/office/powerpoint/2010/main" val="3792581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C5B27-E312-4347-91E9-EB72864A9BE5}"/>
              </a:ext>
            </a:extLst>
          </p:cNvPr>
          <p:cNvSpPr>
            <a:spLocks noGrp="1"/>
          </p:cNvSpPr>
          <p:nvPr>
            <p:ph type="title"/>
          </p:nvPr>
        </p:nvSpPr>
        <p:spPr/>
        <p:txBody>
          <a:bodyPr/>
          <a:lstStyle/>
          <a:p>
            <a:r>
              <a:rPr lang="en-US">
                <a:cs typeface="Calibri Light"/>
              </a:rPr>
              <a:t>Background</a:t>
            </a:r>
            <a:endParaRPr lang="en-US"/>
          </a:p>
        </p:txBody>
      </p:sp>
      <p:sp>
        <p:nvSpPr>
          <p:cNvPr id="3" name="Content Placeholder 2">
            <a:extLst>
              <a:ext uri="{FF2B5EF4-FFF2-40B4-BE49-F238E27FC236}">
                <a16:creationId xmlns:a16="http://schemas.microsoft.com/office/drawing/2014/main" id="{1773B508-5C48-89AE-BEDE-D09115E90C9E}"/>
              </a:ext>
            </a:extLst>
          </p:cNvPr>
          <p:cNvSpPr>
            <a:spLocks noGrp="1"/>
          </p:cNvSpPr>
          <p:nvPr>
            <p:ph idx="1"/>
          </p:nvPr>
        </p:nvSpPr>
        <p:spPr>
          <a:xfrm>
            <a:off x="677334" y="1372630"/>
            <a:ext cx="10195794" cy="5323408"/>
          </a:xfrm>
        </p:spPr>
        <p:txBody>
          <a:bodyPr vert="horz" lIns="91440" tIns="45720" rIns="91440" bIns="45720" rtlCol="0" anchor="t">
            <a:normAutofit/>
          </a:bodyPr>
          <a:lstStyle/>
          <a:p>
            <a:pPr marL="0" indent="0">
              <a:buNone/>
            </a:pPr>
            <a:endParaRPr lang="en-US">
              <a:cs typeface="Calibri"/>
            </a:endParaRPr>
          </a:p>
          <a:p>
            <a:r>
              <a:rPr lang="en-US" sz="2000">
                <a:cs typeface="Calibri"/>
              </a:rPr>
              <a:t>Wang – </a:t>
            </a:r>
            <a:r>
              <a:rPr lang="en-US" sz="2000" err="1">
                <a:cs typeface="Calibri"/>
              </a:rPr>
              <a:t>Ubiphysio</a:t>
            </a:r>
            <a:endParaRPr lang="en-US" sz="2000">
              <a:cs typeface="Calibri"/>
            </a:endParaRPr>
          </a:p>
          <a:p>
            <a:pPr lvl="1"/>
            <a:r>
              <a:rPr lang="en-US" sz="1800">
                <a:cs typeface="Calibri"/>
              </a:rPr>
              <a:t>Uses an IMU motion capture suit and multiple cameras to obtain data of movements</a:t>
            </a:r>
          </a:p>
          <a:p>
            <a:pPr lvl="1"/>
            <a:r>
              <a:rPr lang="en-US" sz="1800">
                <a:cs typeface="Calibri"/>
              </a:rPr>
              <a:t>After it captures the skeletal data, the team then normalizes the data onto the z axis using skeletal normalization</a:t>
            </a:r>
          </a:p>
          <a:p>
            <a:pPr lvl="1"/>
            <a:r>
              <a:rPr lang="en-US" sz="1800">
                <a:cs typeface="Calibri"/>
              </a:rPr>
              <a:t>Feedback generation</a:t>
            </a:r>
          </a:p>
          <a:p>
            <a:pPr lvl="2"/>
            <a:r>
              <a:rPr lang="en-US" sz="1600">
                <a:cs typeface="Calibri"/>
              </a:rPr>
              <a:t>Query a knowledge database based on an action recognized by the model to generate responses</a:t>
            </a:r>
          </a:p>
          <a:p>
            <a:pPr marL="457200" lvl="1" indent="0">
              <a:buNone/>
            </a:pPr>
            <a:endParaRPr lang="en-US" sz="1800">
              <a:cs typeface="Calibri"/>
            </a:endParaRPr>
          </a:p>
        </p:txBody>
      </p:sp>
      <p:sp>
        <p:nvSpPr>
          <p:cNvPr id="5" name="TextBox 4">
            <a:extLst>
              <a:ext uri="{FF2B5EF4-FFF2-40B4-BE49-F238E27FC236}">
                <a16:creationId xmlns:a16="http://schemas.microsoft.com/office/drawing/2014/main" id="{E13659F4-8C0E-7469-E4A5-115DFF8660A4}"/>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7</a:t>
            </a:r>
          </a:p>
        </p:txBody>
      </p:sp>
      <p:pic>
        <p:nvPicPr>
          <p:cNvPr id="4" name="Picture 3" descr="A diagram of a process&#10;&#10;Description automatically generated">
            <a:extLst>
              <a:ext uri="{FF2B5EF4-FFF2-40B4-BE49-F238E27FC236}">
                <a16:creationId xmlns:a16="http://schemas.microsoft.com/office/drawing/2014/main" id="{C3705AFE-AED5-2241-FBCB-A398F1C657AD}"/>
              </a:ext>
            </a:extLst>
          </p:cNvPr>
          <p:cNvPicPr>
            <a:picLocks noChangeAspect="1"/>
          </p:cNvPicPr>
          <p:nvPr/>
        </p:nvPicPr>
        <p:blipFill rotWithShape="1">
          <a:blip r:embed="rId2"/>
          <a:srcRect t="5000" r="-128" b="-417"/>
          <a:stretch/>
        </p:blipFill>
        <p:spPr>
          <a:xfrm>
            <a:off x="1783724" y="4188601"/>
            <a:ext cx="8409913" cy="2462297"/>
          </a:xfrm>
          <a:prstGeom prst="rect">
            <a:avLst/>
          </a:prstGeom>
        </p:spPr>
      </p:pic>
    </p:spTree>
    <p:extLst>
      <p:ext uri="{BB962C8B-B14F-4D97-AF65-F5344CB8AC3E}">
        <p14:creationId xmlns:p14="http://schemas.microsoft.com/office/powerpoint/2010/main" val="2003735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C5B27-E312-4347-91E9-EB72864A9BE5}"/>
              </a:ext>
            </a:extLst>
          </p:cNvPr>
          <p:cNvSpPr>
            <a:spLocks noGrp="1"/>
          </p:cNvSpPr>
          <p:nvPr>
            <p:ph type="title"/>
          </p:nvPr>
        </p:nvSpPr>
        <p:spPr/>
        <p:txBody>
          <a:bodyPr/>
          <a:lstStyle/>
          <a:p>
            <a:r>
              <a:rPr lang="en-US">
                <a:cs typeface="Calibri Light"/>
              </a:rPr>
              <a:t>Product Requirements</a:t>
            </a:r>
            <a:endParaRPr lang="en-US"/>
          </a:p>
        </p:txBody>
      </p:sp>
      <p:sp>
        <p:nvSpPr>
          <p:cNvPr id="3" name="Content Placeholder 2">
            <a:extLst>
              <a:ext uri="{FF2B5EF4-FFF2-40B4-BE49-F238E27FC236}">
                <a16:creationId xmlns:a16="http://schemas.microsoft.com/office/drawing/2014/main" id="{1773B508-5C48-89AE-BEDE-D09115E90C9E}"/>
              </a:ext>
            </a:extLst>
          </p:cNvPr>
          <p:cNvSpPr>
            <a:spLocks noGrp="1"/>
          </p:cNvSpPr>
          <p:nvPr>
            <p:ph idx="1"/>
          </p:nvPr>
        </p:nvSpPr>
        <p:spPr>
          <a:xfrm>
            <a:off x="612940" y="1795688"/>
            <a:ext cx="8596668" cy="3880773"/>
          </a:xfrm>
        </p:spPr>
        <p:txBody>
          <a:bodyPr vert="horz" lIns="91440" tIns="45720" rIns="91440" bIns="45720" rtlCol="0" anchor="t">
            <a:normAutofit/>
          </a:bodyPr>
          <a:lstStyle/>
          <a:p>
            <a:r>
              <a:rPr lang="en-US">
                <a:cs typeface="Calibri"/>
              </a:rPr>
              <a:t>At least one exercise</a:t>
            </a:r>
          </a:p>
          <a:p>
            <a:r>
              <a:rPr lang="en-US">
                <a:cs typeface="Calibri"/>
              </a:rPr>
              <a:t>Numerical accuracy rating (1-10)</a:t>
            </a:r>
          </a:p>
          <a:p>
            <a:r>
              <a:rPr lang="en-US">
                <a:cs typeface="Calibri"/>
              </a:rPr>
              <a:t>Meaningful written feedback</a:t>
            </a:r>
          </a:p>
          <a:p>
            <a:pPr lvl="1"/>
            <a:r>
              <a:rPr lang="en-US">
                <a:cs typeface="Calibri"/>
              </a:rPr>
              <a:t>Ex. "For the deep squat exercise, try straightening your back for increased accuracy"</a:t>
            </a:r>
          </a:p>
          <a:p>
            <a:r>
              <a:rPr lang="en-US">
                <a:cs typeface="Calibri"/>
              </a:rPr>
              <a:t>Must be able to analyze a video taken from a smart phone</a:t>
            </a:r>
          </a:p>
          <a:p>
            <a:r>
              <a:rPr lang="en-US">
                <a:cs typeface="Calibri"/>
              </a:rPr>
              <a:t>Must be able to provide feedback in a reasonable amount of time</a:t>
            </a:r>
          </a:p>
          <a:p>
            <a:r>
              <a:rPr lang="en-US">
                <a:ea typeface="+mn-lt"/>
                <a:cs typeface="+mn-lt"/>
              </a:rPr>
              <a:t>Project should analyze at least 100 human skeletal movements </a:t>
            </a:r>
            <a:endParaRPr lang="en-US">
              <a:cs typeface="Calibri"/>
            </a:endParaRPr>
          </a:p>
        </p:txBody>
      </p:sp>
      <p:sp>
        <p:nvSpPr>
          <p:cNvPr id="5" name="TextBox 4">
            <a:extLst>
              <a:ext uri="{FF2B5EF4-FFF2-40B4-BE49-F238E27FC236}">
                <a16:creationId xmlns:a16="http://schemas.microsoft.com/office/drawing/2014/main" id="{E13659F4-8C0E-7469-E4A5-115DFF8660A4}"/>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8</a:t>
            </a:r>
          </a:p>
        </p:txBody>
      </p:sp>
    </p:spTree>
    <p:extLst>
      <p:ext uri="{BB962C8B-B14F-4D97-AF65-F5344CB8AC3E}">
        <p14:creationId xmlns:p14="http://schemas.microsoft.com/office/powerpoint/2010/main" val="3471553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8088A-42E7-3117-CFA2-51CC6798BE43}"/>
              </a:ext>
            </a:extLst>
          </p:cNvPr>
          <p:cNvSpPr>
            <a:spLocks noGrp="1"/>
          </p:cNvSpPr>
          <p:nvPr>
            <p:ph type="title"/>
          </p:nvPr>
        </p:nvSpPr>
        <p:spPr/>
        <p:txBody>
          <a:bodyPr/>
          <a:lstStyle/>
          <a:p>
            <a:r>
              <a:rPr lang="en-US">
                <a:cs typeface="Calibri Light"/>
              </a:rPr>
              <a:t>Concept Design Plan Overview</a:t>
            </a:r>
            <a:endParaRPr lang="en-US"/>
          </a:p>
        </p:txBody>
      </p:sp>
      <p:sp>
        <p:nvSpPr>
          <p:cNvPr id="3" name="Text Placeholder 2">
            <a:extLst>
              <a:ext uri="{FF2B5EF4-FFF2-40B4-BE49-F238E27FC236}">
                <a16:creationId xmlns:a16="http://schemas.microsoft.com/office/drawing/2014/main" id="{D6CEA1BD-AA6D-D18F-3340-C8C6A6B4A3C4}"/>
              </a:ext>
            </a:extLst>
          </p:cNvPr>
          <p:cNvSpPr>
            <a:spLocks noGrp="1"/>
          </p:cNvSpPr>
          <p:nvPr>
            <p:ph idx="1"/>
          </p:nvPr>
        </p:nvSpPr>
        <p:spPr/>
        <p:txBody>
          <a:bodyPr vert="horz" lIns="91440" tIns="45720" rIns="91440" bIns="45720" rtlCol="0" anchor="t">
            <a:normAutofit/>
          </a:bodyPr>
          <a:lstStyle/>
          <a:p>
            <a:r>
              <a:rPr lang="en-US" sz="2800">
                <a:cs typeface="Calibri"/>
              </a:rPr>
              <a:t>Initial plans</a:t>
            </a:r>
            <a:endParaRPr lang="en-US"/>
          </a:p>
          <a:p>
            <a:r>
              <a:rPr lang="en-US" sz="2800">
                <a:cs typeface="Calibri"/>
              </a:rPr>
              <a:t>Current Design Plan</a:t>
            </a:r>
          </a:p>
          <a:p>
            <a:r>
              <a:rPr lang="en-US" sz="2800">
                <a:cs typeface="Calibri"/>
              </a:rPr>
              <a:t>Risks and Mitigation</a:t>
            </a:r>
          </a:p>
        </p:txBody>
      </p:sp>
      <p:sp>
        <p:nvSpPr>
          <p:cNvPr id="5" name="TextBox 4">
            <a:extLst>
              <a:ext uri="{FF2B5EF4-FFF2-40B4-BE49-F238E27FC236}">
                <a16:creationId xmlns:a16="http://schemas.microsoft.com/office/drawing/2014/main" id="{0BD9E725-25BC-71CC-0712-50019880F59D}"/>
              </a:ext>
            </a:extLst>
          </p:cNvPr>
          <p:cNvSpPr txBox="1"/>
          <p:nvPr/>
        </p:nvSpPr>
        <p:spPr>
          <a:xfrm>
            <a:off x="11521848" y="1700"/>
            <a:ext cx="6718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9</a:t>
            </a:r>
          </a:p>
        </p:txBody>
      </p:sp>
    </p:spTree>
    <p:extLst>
      <p:ext uri="{BB962C8B-B14F-4D97-AF65-F5344CB8AC3E}">
        <p14:creationId xmlns:p14="http://schemas.microsoft.com/office/powerpoint/2010/main" val="201170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27</Slides>
  <Notes>2</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Facet</vt:lpstr>
      <vt:lpstr>26 - AI-enhanced Smart Physical Rehabilitation</vt:lpstr>
      <vt:lpstr>Overview</vt:lpstr>
      <vt:lpstr>Objective</vt:lpstr>
      <vt:lpstr>Value Proposition</vt:lpstr>
      <vt:lpstr>Background</vt:lpstr>
      <vt:lpstr>Background</vt:lpstr>
      <vt:lpstr>Background</vt:lpstr>
      <vt:lpstr>Product Requirements</vt:lpstr>
      <vt:lpstr>Concept Design Plan Overview</vt:lpstr>
      <vt:lpstr>Initial Plan Ideas: Build Model From Scratch</vt:lpstr>
      <vt:lpstr>Pros and Cons of Initial Plan</vt:lpstr>
      <vt:lpstr>Skeletal Extraction Libraries</vt:lpstr>
      <vt:lpstr>BlazePose</vt:lpstr>
      <vt:lpstr>PoseFormerV2 and VideoPose3D</vt:lpstr>
      <vt:lpstr>OpenPose</vt:lpstr>
      <vt:lpstr>What is MotionGPT?</vt:lpstr>
      <vt:lpstr>Motion GPT Demo</vt:lpstr>
      <vt:lpstr>Official Design Plan</vt:lpstr>
      <vt:lpstr>Skeletal Extraction</vt:lpstr>
      <vt:lpstr>Data Preprocessing</vt:lpstr>
      <vt:lpstr>Data Preprocessing</vt:lpstr>
      <vt:lpstr>Tokenize The Motions</vt:lpstr>
      <vt:lpstr>Process Movements and Give Feedback</vt:lpstr>
      <vt:lpstr>Risks and Mitigation</vt:lpstr>
      <vt:lpstr>Schedule</vt:lpstr>
      <vt:lpstr>Design Validation</vt:lpstr>
      <vt:lpstr>Questions or 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2023-10-18T16:45:01Z</dcterms:created>
  <dcterms:modified xsi:type="dcterms:W3CDTF">2023-11-17T02:41:46Z</dcterms:modified>
</cp:coreProperties>
</file>